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1042" r:id="rId2"/>
    <p:sldId id="301" r:id="rId3"/>
    <p:sldId id="983" r:id="rId4"/>
    <p:sldId id="294" r:id="rId5"/>
    <p:sldId id="1064" r:id="rId6"/>
    <p:sldId id="710" r:id="rId7"/>
    <p:sldId id="1061" r:id="rId8"/>
    <p:sldId id="1062" r:id="rId9"/>
    <p:sldId id="894" r:id="rId10"/>
    <p:sldId id="895" r:id="rId11"/>
    <p:sldId id="1046" r:id="rId12"/>
    <p:sldId id="1059" r:id="rId13"/>
    <p:sldId id="981" r:id="rId14"/>
    <p:sldId id="982" r:id="rId15"/>
    <p:sldId id="1047" r:id="rId16"/>
    <p:sldId id="1058" r:id="rId17"/>
    <p:sldId id="754" r:id="rId18"/>
    <p:sldId id="1056" r:id="rId19"/>
    <p:sldId id="755" r:id="rId20"/>
    <p:sldId id="1057" r:id="rId21"/>
    <p:sldId id="958" r:id="rId22"/>
    <p:sldId id="1065" r:id="rId23"/>
    <p:sldId id="984" r:id="rId24"/>
    <p:sldId id="985" r:id="rId25"/>
    <p:sldId id="986" r:id="rId26"/>
    <p:sldId id="1086" r:id="rId27"/>
    <p:sldId id="1087" r:id="rId28"/>
    <p:sldId id="1083" r:id="rId29"/>
    <p:sldId id="1085" r:id="rId30"/>
    <p:sldId id="1092" r:id="rId31"/>
    <p:sldId id="1090" r:id="rId32"/>
    <p:sldId id="1051" r:id="rId33"/>
    <p:sldId id="1095" r:id="rId34"/>
    <p:sldId id="1070" r:id="rId35"/>
    <p:sldId id="1071" r:id="rId36"/>
    <p:sldId id="1067" r:id="rId37"/>
    <p:sldId id="1068" r:id="rId38"/>
    <p:sldId id="1069" r:id="rId39"/>
    <p:sldId id="1072" r:id="rId40"/>
    <p:sldId id="1073" r:id="rId41"/>
    <p:sldId id="1096" r:id="rId42"/>
    <p:sldId id="1093" r:id="rId43"/>
    <p:sldId id="1094" r:id="rId44"/>
    <p:sldId id="1074" r:id="rId45"/>
    <p:sldId id="1075" r:id="rId46"/>
    <p:sldId id="1076" r:id="rId47"/>
    <p:sldId id="1077" r:id="rId48"/>
    <p:sldId id="1078" r:id="rId49"/>
    <p:sldId id="1080" r:id="rId50"/>
    <p:sldId id="1079" r:id="rId51"/>
    <p:sldId id="1081" r:id="rId52"/>
    <p:sldId id="1082" r:id="rId53"/>
    <p:sldId id="1084" r:id="rId54"/>
    <p:sldId id="1091" r:id="rId55"/>
    <p:sldId id="1089" r:id="rId56"/>
    <p:sldId id="1052" r:id="rId57"/>
    <p:sldId id="1088" r:id="rId58"/>
    <p:sldId id="566" r:id="rId59"/>
    <p:sldId id="1063" r:id="rId60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315BD"/>
    <a:srgbClr val="0318DB"/>
    <a:srgbClr val="008000"/>
    <a:srgbClr val="0066FF"/>
    <a:srgbClr val="FFFFDD"/>
    <a:srgbClr val="FFFFCC"/>
    <a:srgbClr val="FFFFFF"/>
    <a:srgbClr val="DD991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1" autoAdjust="0"/>
    <p:restoredTop sz="88975" autoAdjust="0"/>
  </p:normalViewPr>
  <p:slideViewPr>
    <p:cSldViewPr>
      <p:cViewPr varScale="1">
        <p:scale>
          <a:sx n="88" d="100"/>
          <a:sy n="88" d="100"/>
        </p:scale>
        <p:origin x="102" y="136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414" y="-12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52541-0D79-45E7-A41A-30DE251331F2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003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D6AEE-ADB8-499A-B52A-A895D04E0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2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72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49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16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5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4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49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81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71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60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130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6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1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49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63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619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6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11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0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316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6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903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533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370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07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33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67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16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152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5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97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63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80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503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26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84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901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269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8861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082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98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39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74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828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44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224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3179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712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2935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45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238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172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60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8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49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373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134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동영상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6AEE-ADB8-499A-B52A-A895D04E0A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4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1"/>
          <p:cNvSpPr txBox="1">
            <a:spLocks/>
          </p:cNvSpPr>
          <p:nvPr userDrawn="1"/>
        </p:nvSpPr>
        <p:spPr>
          <a:xfrm>
            <a:off x="9273481" y="-3931"/>
            <a:ext cx="616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1200" b="1" kern="1200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Candara" pitchFamily="34" charset="0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Candara" pitchFamily="34" charset="0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Candara" pitchFamily="34" charset="0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Candara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Candara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Candara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Candara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Candara" pitchFamily="34" charset="0"/>
                <a:ea typeface="맑은 고딕" pitchFamily="50" charset="-127"/>
                <a:cs typeface="+mn-cs"/>
              </a:defRPr>
            </a:lvl9pPr>
          </a:lstStyle>
          <a:p>
            <a:pPr algn="r"/>
            <a:fld id="{2861D0E6-434A-4FB3-92A6-7E6068458635}" type="slidenum">
              <a:rPr lang="en-US" altLang="ko-KR" sz="1400" smtClean="0">
                <a:solidFill>
                  <a:srgbClr val="000000">
                    <a:tint val="75000"/>
                  </a:srgbClr>
                </a:solidFill>
                <a:latin typeface="Gill Sans MT"/>
                <a:ea typeface="나눔고딕"/>
              </a:rPr>
              <a:pPr algn="r"/>
              <a:t>‹#›</a:t>
            </a:fld>
            <a:endParaRPr lang="en-US" altLang="ko-KR" sz="1400" dirty="0">
              <a:solidFill>
                <a:srgbClr val="000000">
                  <a:tint val="75000"/>
                </a:srgbClr>
              </a:solidFill>
              <a:latin typeface="Gill Sans MT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002880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420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4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yoctoproject.org/wiki/Releas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IVI/genivi-dev-platfor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cto.co.kr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co.kr/news/news_view.asp?artice_id=2017052214295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errit.automotivelinux.org/gerrit/AGL/AGL-repo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yocto.co.kr/2017/06/automotive-linux-summit-als-2017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ctoproject.org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utomotivelinux.org/" TargetMode="External"/><Relationship Id="rId5" Type="http://schemas.openxmlformats.org/officeDocument/2006/relationships/hyperlink" Target="https://www.genivi.org/" TargetMode="External"/><Relationship Id="rId4" Type="http://schemas.openxmlformats.org/officeDocument/2006/relationships/hyperlink" Target="http://www.yocto.co.k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istralsolutions.com/product-engineering-services/expertise/embedded-linux-servic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tZpKM7i5Z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776536" y="2060848"/>
            <a:ext cx="8420100" cy="1440160"/>
          </a:xfrm>
          <a:prstGeom prst="rect">
            <a:avLst/>
          </a:prstGeom>
        </p:spPr>
        <p:txBody>
          <a:bodyPr/>
          <a:lstStyle/>
          <a:p>
            <a:r>
              <a:rPr lang="en-US" altLang="ko-KR" sz="3600" dirty="0" smtClean="0">
                <a:solidFill>
                  <a:prstClr val="black"/>
                </a:solidFill>
              </a:rPr>
              <a:t>Automotive Open Source Platform Using </a:t>
            </a:r>
            <a:r>
              <a:rPr lang="en-US" altLang="ko-KR" sz="3600" dirty="0" err="1" smtClean="0">
                <a:solidFill>
                  <a:prstClr val="black"/>
                </a:solidFill>
              </a:rPr>
              <a:t>Yocto</a:t>
            </a:r>
            <a:r>
              <a:rPr lang="en-US" altLang="ko-KR" sz="3600" dirty="0" smtClean="0">
                <a:solidFill>
                  <a:prstClr val="black"/>
                </a:solidFill>
              </a:rPr>
              <a:t> Project</a:t>
            </a:r>
            <a:endParaRPr lang="ko-KR" altLang="en-US" sz="36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2840" y="51571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24698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>
                <a:latin typeface="+mn-ea"/>
              </a:rPr>
              <a:t>Yocto</a:t>
            </a:r>
            <a:r>
              <a:rPr lang="en-US" altLang="ko-KR" sz="2800" dirty="0" smtClean="0">
                <a:latin typeface="+mn-ea"/>
              </a:rPr>
              <a:t> Project?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200025" y="1124322"/>
            <a:ext cx="9577388" cy="53290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cs typeface="Tahoma" pitchFamily="34" charset="0"/>
              </a:rPr>
              <a:t>open source collaboration </a:t>
            </a:r>
            <a:r>
              <a:rPr lang="en-US" altLang="ko-KR" sz="2000" dirty="0" smtClean="0">
                <a:cs typeface="Tahoma" pitchFamily="34" charset="0"/>
              </a:rPr>
              <a:t>project (umbrella project under </a:t>
            </a:r>
            <a:r>
              <a:rPr lang="en-US" altLang="ko-KR" sz="2000" dirty="0" smtClean="0">
                <a:solidFill>
                  <a:srgbClr val="3333FF"/>
                </a:solidFill>
                <a:cs typeface="Tahoma" pitchFamily="34" charset="0"/>
              </a:rPr>
              <a:t>Linux Foundation</a:t>
            </a:r>
            <a:r>
              <a:rPr lang="en-US" altLang="ko-KR" sz="2000" dirty="0" smtClean="0">
                <a:cs typeface="Tahoma" pitchFamily="34" charset="0"/>
              </a:rPr>
              <a:t>)</a:t>
            </a:r>
          </a:p>
          <a:p>
            <a:endParaRPr lang="en-US" altLang="ko-KR" sz="2000" dirty="0" smtClean="0">
              <a:cs typeface="Tahoma" pitchFamily="34" charset="0"/>
            </a:endParaRPr>
          </a:p>
          <a:p>
            <a:r>
              <a:rPr lang="en-US" altLang="ko-KR" sz="2000" dirty="0" smtClean="0">
                <a:cs typeface="Tahoma" pitchFamily="34" charset="0"/>
              </a:rPr>
              <a:t>provide </a:t>
            </a:r>
            <a:r>
              <a:rPr lang="en-US" altLang="ko-KR" sz="2000" dirty="0">
                <a:cs typeface="Tahoma" pitchFamily="34" charset="0"/>
              </a:rPr>
              <a:t>templates, tools and </a:t>
            </a:r>
            <a:r>
              <a:rPr lang="en-US" altLang="ko-KR" sz="2000" dirty="0" smtClean="0">
                <a:cs typeface="Tahoma" pitchFamily="34" charset="0"/>
              </a:rPr>
              <a:t>methods</a:t>
            </a:r>
          </a:p>
          <a:p>
            <a:endParaRPr lang="en-US" altLang="ko-KR" sz="2000" dirty="0" smtClean="0">
              <a:cs typeface="Tahoma" pitchFamily="34" charset="0"/>
            </a:endParaRPr>
          </a:p>
          <a:p>
            <a:r>
              <a:rPr lang="en-US" altLang="ko-KR" sz="2000" dirty="0" smtClean="0">
                <a:cs typeface="Tahoma" pitchFamily="34" charset="0"/>
              </a:rPr>
              <a:t>help </a:t>
            </a:r>
            <a:r>
              <a:rPr lang="en-US" altLang="ko-KR" sz="2000" dirty="0">
                <a:cs typeface="Tahoma" pitchFamily="34" charset="0"/>
              </a:rPr>
              <a:t>you create custom Linux-based systems for embedded </a:t>
            </a:r>
            <a:r>
              <a:rPr lang="en-US" altLang="ko-KR" sz="2000" dirty="0" smtClean="0">
                <a:cs typeface="Tahoma" pitchFamily="34" charset="0"/>
              </a:rPr>
              <a:t>products</a:t>
            </a:r>
          </a:p>
          <a:p>
            <a:endParaRPr lang="en-US" altLang="ko-KR" sz="2000" dirty="0" smtClean="0">
              <a:cs typeface="Tahoma" pitchFamily="34" charset="0"/>
            </a:endParaRPr>
          </a:p>
          <a:p>
            <a:r>
              <a:rPr lang="en-US" altLang="ko-KR" sz="2000" dirty="0" smtClean="0">
                <a:cs typeface="Tahoma" pitchFamily="34" charset="0"/>
              </a:rPr>
              <a:t>regardless </a:t>
            </a:r>
            <a:r>
              <a:rPr lang="en-US" altLang="ko-KR" sz="2000" dirty="0">
                <a:cs typeface="Tahoma" pitchFamily="34" charset="0"/>
              </a:rPr>
              <a:t>of the hardware </a:t>
            </a:r>
            <a:r>
              <a:rPr lang="en-US" altLang="ko-KR" sz="2000" dirty="0" smtClean="0">
                <a:cs typeface="Tahoma" pitchFamily="34" charset="0"/>
              </a:rPr>
              <a:t>architecture (x86, ARM, MIPS, Power)</a:t>
            </a:r>
          </a:p>
        </p:txBody>
      </p:sp>
    </p:spTree>
    <p:extLst>
      <p:ext uri="{BB962C8B-B14F-4D97-AF65-F5344CB8AC3E}">
        <p14:creationId xmlns:p14="http://schemas.microsoft.com/office/powerpoint/2010/main" val="316766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36567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>
                <a:latin typeface="+mn-ea"/>
              </a:rPr>
              <a:t>Yocto</a:t>
            </a:r>
            <a:r>
              <a:rPr lang="en-US" altLang="ko-KR" sz="2800" dirty="0" smtClean="0">
                <a:latin typeface="+mn-ea"/>
              </a:rPr>
              <a:t> Project Release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58859"/>
              </p:ext>
            </p:extLst>
          </p:nvPr>
        </p:nvGraphicFramePr>
        <p:xfrm>
          <a:off x="704528" y="873559"/>
          <a:ext cx="8280920" cy="5455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Revision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Poky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Release Date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Bernard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Apr </a:t>
                      </a:r>
                      <a:r>
                        <a:rPr lang="en-US" altLang="ko-KR" sz="1600" baseline="0" dirty="0" smtClean="0"/>
                        <a:t>2011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Edison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1.1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Oct</a:t>
                      </a:r>
                      <a:r>
                        <a:rPr lang="en-US" altLang="ko-KR" sz="1600" baseline="0" dirty="0" smtClean="0"/>
                        <a:t> 2011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Denzil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1.2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Apr 2012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Danny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1.3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Oct 2012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Dylan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1.4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Apr 2013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Dora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1.5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Oct 2013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Dasiy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1.6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Apr 2014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Dizzy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1.7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Oct 2014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Fido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1.8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Apr</a:t>
                      </a:r>
                      <a:r>
                        <a:rPr lang="en-US" altLang="ko-KR" sz="1600" baseline="0" dirty="0" smtClean="0"/>
                        <a:t> 2015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Jethro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Nov 2015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Krogoth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2.1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Apr 2016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Morty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2.2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Oct</a:t>
                      </a:r>
                      <a:r>
                        <a:rPr lang="en-US" altLang="ko-KR" sz="1600" baseline="0" dirty="0" smtClean="0"/>
                        <a:t> 2016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Pyro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2.3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Apr 2017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 smtClean="0">
                          <a:solidFill>
                            <a:srgbClr val="3333FF"/>
                          </a:solidFill>
                        </a:rPr>
                        <a:t>Rocko</a:t>
                      </a:r>
                      <a:endParaRPr lang="ko-KR" altLang="en-US" sz="1600" b="1" dirty="0">
                        <a:solidFill>
                          <a:srgbClr val="3333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2.4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Oct 2017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241032" y="6381328"/>
            <a:ext cx="456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https://wiki.yoctoproject.org/wiki/Releases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7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2363532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COMMUNITY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30" y="1412776"/>
            <a:ext cx="6939484" cy="45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391312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Participating Organizer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8" y="1196752"/>
            <a:ext cx="9360333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8504" y="2636912"/>
            <a:ext cx="273630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3258" y="4005064"/>
            <a:ext cx="420970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3258" y="4797152"/>
            <a:ext cx="420970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9038" y="3230116"/>
            <a:ext cx="145593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4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1160895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Books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908720"/>
            <a:ext cx="95015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52" y="3429000"/>
            <a:ext cx="13340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17540" y="4993431"/>
            <a:ext cx="1859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accent1">
                    <a:lumMod val="50000"/>
                  </a:schemeClr>
                </a:solidFill>
              </a:rPr>
              <a:t>MinnowBoard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</a:rPr>
              <a:t> MAX</a:t>
            </a:r>
          </a:p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</a:rPr>
              <a:t>(Intel Atom E38xx)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05328" y="980728"/>
            <a:ext cx="1859996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16896" y="983396"/>
            <a:ext cx="1859996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5633362"/>
            <a:ext cx="2160240" cy="110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02490" y="6252717"/>
            <a:ext cx="183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</a:rPr>
              <a:t>Raspberry Pi0,1,2,3</a:t>
            </a:r>
          </a:p>
          <a:p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</a:rPr>
              <a:t>(ARM Cortex-A7)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6" name="Picture 8" descr="DragonBoard 410c showing Snapdragon 410 SoC, WiFi and GPS antennas, and high and low speed expansion connecto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2" y="5633361"/>
            <a:ext cx="1555097" cy="110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704848" y="6218148"/>
            <a:ext cx="1784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accent1">
                    <a:lumMod val="50000"/>
                  </a:schemeClr>
                </a:solidFill>
              </a:rPr>
              <a:t>DragonBoard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</a:rPr>
              <a:t> 410c</a:t>
            </a:r>
          </a:p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</a:rPr>
              <a:t>(ARM Cortex-A53)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1112" y="976718"/>
            <a:ext cx="1859996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4288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>
                <a:latin typeface="+mn-ea"/>
              </a:rPr>
              <a:t>Yocto</a:t>
            </a:r>
            <a:r>
              <a:rPr lang="en-US" altLang="ko-KR" sz="2800" dirty="0" smtClean="0">
                <a:latin typeface="+mn-ea"/>
              </a:rPr>
              <a:t> Project Documents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200025" y="1124322"/>
            <a:ext cx="9577388" cy="53290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 smtClean="0">
                <a:cs typeface="Tahoma" pitchFamily="34" charset="0"/>
              </a:rPr>
              <a:t>BitBake</a:t>
            </a:r>
            <a:r>
              <a:rPr lang="en-US" altLang="ko-KR" sz="2000" dirty="0" smtClean="0">
                <a:cs typeface="Tahoma" pitchFamily="34" charset="0"/>
              </a:rPr>
              <a:t> Manual</a:t>
            </a:r>
          </a:p>
          <a:p>
            <a:r>
              <a:rPr lang="en-US" altLang="ko-KR" sz="2000" dirty="0" smtClean="0">
                <a:cs typeface="Tahoma" pitchFamily="34" charset="0"/>
              </a:rPr>
              <a:t>Toaster Manual</a:t>
            </a:r>
          </a:p>
          <a:p>
            <a:r>
              <a:rPr lang="en-US" altLang="ko-KR" sz="2000" dirty="0" err="1" smtClean="0">
                <a:cs typeface="Tahoma" pitchFamily="34" charset="0"/>
              </a:rPr>
              <a:t>Yocto</a:t>
            </a:r>
            <a:r>
              <a:rPr lang="en-US" altLang="ko-KR" sz="2000" dirty="0" smtClean="0">
                <a:cs typeface="Tahoma" pitchFamily="34" charset="0"/>
              </a:rPr>
              <a:t> Project Board Support Package (BSP) Developer’s Guide</a:t>
            </a:r>
          </a:p>
          <a:p>
            <a:r>
              <a:rPr lang="en-US" altLang="ko-KR" sz="2000" dirty="0" err="1" smtClean="0">
                <a:cs typeface="Tahoma" pitchFamily="34" charset="0"/>
              </a:rPr>
              <a:t>Yocto</a:t>
            </a:r>
            <a:r>
              <a:rPr lang="en-US" altLang="ko-KR" sz="2000" dirty="0" smtClean="0">
                <a:cs typeface="Tahoma" pitchFamily="34" charset="0"/>
              </a:rPr>
              <a:t> Project Development Manual</a:t>
            </a:r>
          </a:p>
          <a:p>
            <a:r>
              <a:rPr lang="en-US" altLang="ko-KR" sz="2000" dirty="0" err="1" smtClean="0">
                <a:cs typeface="Tahoma" pitchFamily="34" charset="0"/>
              </a:rPr>
              <a:t>Yocto</a:t>
            </a:r>
            <a:r>
              <a:rPr lang="en-US" altLang="ko-KR" sz="2000" dirty="0" smtClean="0">
                <a:cs typeface="Tahoma" pitchFamily="34" charset="0"/>
              </a:rPr>
              <a:t> Project Linux Kernel Development Manual</a:t>
            </a:r>
          </a:p>
          <a:p>
            <a:r>
              <a:rPr lang="en-US" altLang="ko-KR" sz="2000" dirty="0" err="1" smtClean="0">
                <a:cs typeface="Tahoma" pitchFamily="34" charset="0"/>
              </a:rPr>
              <a:t>Yocto</a:t>
            </a:r>
            <a:r>
              <a:rPr lang="en-US" altLang="ko-KR" sz="2000" dirty="0" smtClean="0">
                <a:cs typeface="Tahoma" pitchFamily="34" charset="0"/>
              </a:rPr>
              <a:t> Project Profiling and Tracing Manual</a:t>
            </a:r>
          </a:p>
          <a:p>
            <a:r>
              <a:rPr lang="en-US" altLang="ko-KR" sz="2000" b="1" dirty="0" err="1" smtClean="0">
                <a:solidFill>
                  <a:srgbClr val="0315BD"/>
                </a:solidFill>
                <a:cs typeface="Tahoma" pitchFamily="34" charset="0"/>
              </a:rPr>
              <a:t>Yocto</a:t>
            </a:r>
            <a:r>
              <a:rPr lang="en-US" altLang="ko-KR" sz="2000" b="1" dirty="0" smtClean="0">
                <a:solidFill>
                  <a:srgbClr val="0315BD"/>
                </a:solidFill>
                <a:cs typeface="Tahoma" pitchFamily="34" charset="0"/>
              </a:rPr>
              <a:t> Project Quick Start</a:t>
            </a:r>
          </a:p>
          <a:p>
            <a:r>
              <a:rPr lang="en-US" altLang="ko-KR" sz="2000" b="1" dirty="0" err="1" smtClean="0">
                <a:solidFill>
                  <a:srgbClr val="0315BD"/>
                </a:solidFill>
                <a:cs typeface="Tahoma" pitchFamily="34" charset="0"/>
              </a:rPr>
              <a:t>Yocto</a:t>
            </a:r>
            <a:r>
              <a:rPr lang="en-US" altLang="ko-KR" sz="2000" b="1" dirty="0" smtClean="0">
                <a:solidFill>
                  <a:srgbClr val="0315BD"/>
                </a:solidFill>
                <a:cs typeface="Tahoma" pitchFamily="34" charset="0"/>
              </a:rPr>
              <a:t> Project Reference Manual</a:t>
            </a:r>
          </a:p>
          <a:p>
            <a:r>
              <a:rPr lang="en-US" altLang="ko-KR" sz="2000" dirty="0" err="1" smtClean="0">
                <a:cs typeface="Tahoma" pitchFamily="34" charset="0"/>
              </a:rPr>
              <a:t>Yocto</a:t>
            </a:r>
            <a:r>
              <a:rPr lang="en-US" altLang="ko-KR" sz="2000" dirty="0" smtClean="0">
                <a:cs typeface="Tahoma" pitchFamily="34" charset="0"/>
              </a:rPr>
              <a:t> Project Software Development Kit (SDK) Developer’s Guide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808984" y="6353030"/>
            <a:ext cx="4881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https://www.yoctoproject.org/documentation</a:t>
            </a:r>
          </a:p>
        </p:txBody>
      </p:sp>
    </p:spTree>
    <p:extLst>
      <p:ext uri="{BB962C8B-B14F-4D97-AF65-F5344CB8AC3E}">
        <p14:creationId xmlns:p14="http://schemas.microsoft.com/office/powerpoint/2010/main" val="224428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34609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>
                <a:latin typeface="+mn-ea"/>
              </a:rPr>
              <a:t>Yocto</a:t>
            </a:r>
            <a:r>
              <a:rPr lang="en-US" altLang="ko-KR" sz="2800" dirty="0" smtClean="0">
                <a:latin typeface="+mn-ea"/>
              </a:rPr>
              <a:t> Project Family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124743"/>
            <a:ext cx="8928992" cy="553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95786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>
                <a:latin typeface="+mn-ea"/>
              </a:rPr>
              <a:t>OpenEmbedded</a:t>
            </a:r>
            <a:r>
              <a:rPr lang="en-US" altLang="ko-KR" sz="2800" dirty="0" smtClean="0">
                <a:latin typeface="+mn-ea"/>
              </a:rPr>
              <a:t> </a:t>
            </a:r>
          </a:p>
        </p:txBody>
      </p:sp>
      <p:sp>
        <p:nvSpPr>
          <p:cNvPr id="4" name="Text Box 654"/>
          <p:cNvSpPr txBox="1">
            <a:spLocks noChangeArrowheads="1"/>
          </p:cNvSpPr>
          <p:nvPr/>
        </p:nvSpPr>
        <p:spPr bwMode="auto">
          <a:xfrm>
            <a:off x="579926" y="908720"/>
            <a:ext cx="8909578" cy="577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825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리눅스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배포한 구축을 위한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프레임워크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825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2003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월에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825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OE Classic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발전됨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825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Python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bitbake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툴을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825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OE Core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부분을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Yocto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Project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와 공유함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171450" indent="-825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지향점은 다양한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architecture, feature application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을 제공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eaLnBrk="1" hangingPunct="1">
              <a:lnSpc>
                <a:spcPct val="130000"/>
              </a:lnSpc>
            </a:pP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장점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eaLnBrk="1" hangingPunct="1">
              <a:lnSpc>
                <a:spcPct val="130000"/>
              </a:lnSpc>
            </a:pP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171450" indent="-825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HW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독립적인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개발 용이함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: machine 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(arm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ppc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mips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x86)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수정함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171450" indent="-825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meta file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유지 보수가 쉬움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: .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bbappend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로 추가 사항 변경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171450" indent="-825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다양한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Image format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및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package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지원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: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ext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ext3, tar,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jffs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… 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ipk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dpkg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rpm …</a:t>
            </a:r>
          </a:p>
          <a:p>
            <a:pPr marL="171450" indent="-825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다양한 형상관리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Protocol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지원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: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git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svn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cvs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http, ftp, …</a:t>
            </a:r>
          </a:p>
          <a:p>
            <a:pPr eaLnBrk="1" hangingPunct="1">
              <a:lnSpc>
                <a:spcPct val="13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단점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eaLnBrk="1" hangingPunct="1">
              <a:lnSpc>
                <a:spcPct val="130000"/>
              </a:lnSpc>
            </a:pP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171450" indent="-825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개발 환경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bitbake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적응 필요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171450" indent="-825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속도가 늦고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큰 개발 공간 필요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: share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sstate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공유를 통해 일부 해결 가능함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53200" y="6309320"/>
            <a:ext cx="3036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ko-KR" sz="8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https://yoctoproject.org/downloads http://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www.openembedded.org/wiki/Main_Page </a:t>
            </a:r>
          </a:p>
          <a:p>
            <a:pPr algn="r">
              <a:spcBef>
                <a:spcPct val="0"/>
              </a:spcBef>
            </a:pPr>
            <a:r>
              <a:rPr lang="en-US" altLang="ko-KR" sz="8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http://www.openembedded.org/wiki/OpenEmbedded-Core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08784" y="6525344"/>
            <a:ext cx="38164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https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://www.youtube.com/watch?v=zNLYanJAQ3s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6325" y="260648"/>
            <a:ext cx="642539" cy="49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95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3523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>
                <a:latin typeface="+mn-ea"/>
              </a:rPr>
              <a:t>Bitbake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와 </a:t>
            </a:r>
            <a:r>
              <a:rPr lang="en-US" altLang="ko-KR" sz="2800" dirty="0" smtClean="0">
                <a:latin typeface="+mn-ea"/>
              </a:rPr>
              <a:t>Metadata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200024" y="1340346"/>
            <a:ext cx="3600847" cy="53290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 smtClean="0">
                <a:cs typeface="Tahoma" pitchFamily="34" charset="0"/>
              </a:rPr>
              <a:t>Bitbake</a:t>
            </a:r>
            <a:endParaRPr lang="en-US" altLang="ko-KR" sz="2000" b="1" dirty="0" smtClean="0">
              <a:cs typeface="Tahoma" pitchFamily="34" charset="0"/>
            </a:endParaRPr>
          </a:p>
          <a:p>
            <a:pPr lvl="1"/>
            <a:r>
              <a:rPr lang="en-US" altLang="ko-KR" sz="2000" dirty="0" smtClean="0">
                <a:cs typeface="Tahoma" pitchFamily="34" charset="0"/>
              </a:rPr>
              <a:t>Powerful and flexible</a:t>
            </a:r>
            <a:br>
              <a:rPr lang="en-US" altLang="ko-KR" sz="2000" dirty="0" smtClean="0">
                <a:cs typeface="Tahoma" pitchFamily="34" charset="0"/>
              </a:rPr>
            </a:br>
            <a:r>
              <a:rPr lang="en-US" altLang="ko-KR" sz="2000" dirty="0" smtClean="0">
                <a:cs typeface="Tahoma" pitchFamily="34" charset="0"/>
              </a:rPr>
              <a:t>build engine</a:t>
            </a:r>
          </a:p>
          <a:p>
            <a:pPr lvl="1"/>
            <a:r>
              <a:rPr lang="en-US" altLang="ko-KR" sz="2000" dirty="0" smtClean="0">
                <a:cs typeface="Tahoma" pitchFamily="34" charset="0"/>
              </a:rPr>
              <a:t>Determines</a:t>
            </a:r>
            <a:br>
              <a:rPr lang="en-US" altLang="ko-KR" sz="2000" dirty="0" smtClean="0">
                <a:cs typeface="Tahoma" pitchFamily="34" charset="0"/>
              </a:rPr>
            </a:br>
            <a:r>
              <a:rPr lang="en-US" altLang="ko-KR" sz="2000" dirty="0" smtClean="0">
                <a:cs typeface="Tahoma" pitchFamily="34" charset="0"/>
              </a:rPr>
              <a:t>dependencies and</a:t>
            </a:r>
            <a:br>
              <a:rPr lang="en-US" altLang="ko-KR" sz="2000" dirty="0" smtClean="0">
                <a:cs typeface="Tahoma" pitchFamily="34" charset="0"/>
              </a:rPr>
            </a:br>
            <a:r>
              <a:rPr lang="en-US" altLang="ko-KR" sz="2000" dirty="0" smtClean="0">
                <a:cs typeface="Tahoma" pitchFamily="34" charset="0"/>
              </a:rPr>
              <a:t>schedules tasks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8" y="980728"/>
            <a:ext cx="43053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4448944" y="4725144"/>
            <a:ext cx="4680520" cy="12961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 smtClean="0">
                <a:cs typeface="Tahoma" pitchFamily="34" charset="0"/>
              </a:rPr>
              <a:t>Metadata</a:t>
            </a:r>
            <a:r>
              <a:rPr lang="en-US" altLang="ko-KR" sz="2800" dirty="0" smtClean="0">
                <a:cs typeface="Tahoma" pitchFamily="34" charset="0"/>
              </a:rPr>
              <a:t> </a:t>
            </a:r>
            <a:r>
              <a:rPr lang="en-US" altLang="ko-KR" sz="2400" dirty="0" smtClean="0">
                <a:cs typeface="Tahoma" pitchFamily="34" charset="0"/>
              </a:rPr>
              <a:t>– structured collection of “recipes” which tell </a:t>
            </a:r>
            <a:r>
              <a:rPr lang="en-US" altLang="ko-KR" sz="2400" dirty="0" err="1" smtClean="0">
                <a:cs typeface="Tahoma" pitchFamily="34" charset="0"/>
              </a:rPr>
              <a:t>Bitbake</a:t>
            </a:r>
            <a:r>
              <a:rPr lang="en-US" altLang="ko-KR" sz="2400" dirty="0" smtClean="0">
                <a:cs typeface="Tahoma" pitchFamily="34" charset="0"/>
              </a:rPr>
              <a:t> what to build</a:t>
            </a:r>
            <a:endParaRPr lang="en-US" altLang="ko-KR" sz="2000" dirty="0" smtClean="0"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8464" y="116632"/>
            <a:ext cx="137576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>
                <a:latin typeface="+mn-ea"/>
              </a:rPr>
              <a:t>bitbake</a:t>
            </a:r>
            <a:endParaRPr lang="en-US" altLang="ko-KR" sz="2800" dirty="0" smtClean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60911" y="2233435"/>
            <a:ext cx="5130831" cy="1483597"/>
            <a:chOff x="5355494" y="980728"/>
            <a:chExt cx="4226556" cy="1382645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494" y="980728"/>
              <a:ext cx="4226556" cy="993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405586" y="1916832"/>
              <a:ext cx="902379" cy="446541"/>
            </a:xfrm>
            <a:prstGeom prst="rect">
              <a:avLst/>
            </a:prstGeom>
            <a:noFill/>
          </p:spPr>
          <p:txBody>
            <a:bodyPr wrap="none" lIns="122182" tIns="61091" rIns="122182" bIns="61091" rtlCol="0" anchor="t" anchorCtr="0">
              <a:spAutoFit/>
            </a:bodyPr>
            <a:lstStyle/>
            <a:p>
              <a:r>
                <a:rPr lang="en-US" altLang="ko-KR" sz="105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metadata</a:t>
              </a:r>
            </a:p>
            <a:p>
              <a:r>
                <a:rPr lang="en-US" altLang="ko-KR" sz="105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5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lang="ko-KR" altLang="en-US" sz="105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5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recipes</a:t>
              </a:r>
              <a:endParaRPr lang="ko-KR" altLang="en-US" sz="105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7674" y="1916832"/>
              <a:ext cx="1253437" cy="446541"/>
            </a:xfrm>
            <a:prstGeom prst="rect">
              <a:avLst/>
            </a:prstGeom>
            <a:noFill/>
          </p:spPr>
          <p:txBody>
            <a:bodyPr wrap="none" lIns="122182" tIns="61091" rIns="122182" bIns="61091" rtlCol="0" anchor="t" anchorCtr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package &amp; task</a:t>
              </a:r>
            </a:p>
            <a:p>
              <a:pPr algn="ctr"/>
              <a:r>
                <a:rPr lang="en-US" altLang="ko-KR" sz="105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graph</a:t>
              </a:r>
              <a:endParaRPr lang="ko-KR" altLang="en-US" sz="105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4387" y="1992150"/>
              <a:ext cx="839861" cy="292652"/>
            </a:xfrm>
            <a:prstGeom prst="rect">
              <a:avLst/>
            </a:prstGeom>
            <a:noFill/>
          </p:spPr>
          <p:txBody>
            <a:bodyPr wrap="none" lIns="122182" tIns="61091" rIns="122182" bIns="61091" rtlCol="0" anchor="t" anchorCtr="0">
              <a:spAutoFit/>
            </a:bodyPr>
            <a:lstStyle/>
            <a:p>
              <a:r>
                <a:rPr lang="en-US" altLang="ko-KR" sz="105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packages</a:t>
              </a:r>
              <a:endParaRPr lang="ko-KR" altLang="en-US" sz="105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89962" y="1992150"/>
              <a:ext cx="639487" cy="292652"/>
            </a:xfrm>
            <a:prstGeom prst="rect">
              <a:avLst/>
            </a:prstGeom>
            <a:noFill/>
          </p:spPr>
          <p:txBody>
            <a:bodyPr wrap="none" lIns="122182" tIns="61091" rIns="122182" bIns="61091" rtlCol="0" anchor="t" anchorCtr="0">
              <a:spAutoFit/>
            </a:bodyPr>
            <a:lstStyle/>
            <a:p>
              <a:r>
                <a:rPr lang="en-US" altLang="ko-KR" sz="105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image</a:t>
              </a:r>
              <a:endParaRPr lang="ko-KR" altLang="en-US" sz="105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409099" y="908720"/>
            <a:ext cx="4543901" cy="10986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360363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rgbClr val="0315BD"/>
                </a:solidFill>
                <a:latin typeface="+mn-ea"/>
              </a:rPr>
              <a:t>python</a:t>
            </a:r>
            <a:r>
              <a:rPr lang="ko-KR" altLang="en-US" sz="1200" b="1" dirty="0" smtClean="0">
                <a:solidFill>
                  <a:srgbClr val="0315BD"/>
                </a:solidFill>
                <a:latin typeface="+mn-ea"/>
              </a:rPr>
              <a:t>과 </a:t>
            </a:r>
            <a:r>
              <a:rPr lang="en-US" altLang="ko-KR" sz="1200" b="1" dirty="0" smtClean="0">
                <a:solidFill>
                  <a:srgbClr val="0315BD"/>
                </a:solidFill>
                <a:latin typeface="+mn-ea"/>
              </a:rPr>
              <a:t>shell script</a:t>
            </a:r>
            <a:r>
              <a:rPr lang="ko-KR" altLang="en-US" sz="1200" b="1" dirty="0" smtClean="0">
                <a:solidFill>
                  <a:srgbClr val="0315BD"/>
                </a:solidFill>
                <a:latin typeface="+mn-ea"/>
              </a:rPr>
              <a:t>로 코드를 실행하는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태스크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스케쥴러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defTabSz="360363">
              <a:lnSpc>
                <a:spcPts val="20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(GNU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make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비슷하다고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이해하면 됨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defTabSz="360363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병렬 실행 지원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defTabSz="360363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OpenEmbedded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Yocto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‘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빌드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’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사용함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488504" y="3933056"/>
            <a:ext cx="3586692" cy="251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050" b="0" dirty="0" smtClean="0">
                <a:latin typeface="+mn-ea"/>
                <a:ea typeface="+mn-ea"/>
              </a:rPr>
              <a:t>각 패키지에 대한 </a:t>
            </a:r>
            <a:r>
              <a:rPr lang="ko-KR" altLang="en-US" sz="1050" b="0" dirty="0" err="1" smtClean="0">
                <a:latin typeface="+mn-ea"/>
                <a:ea typeface="+mn-ea"/>
              </a:rPr>
              <a:t>빌드</a:t>
            </a:r>
            <a:r>
              <a:rPr lang="ko-KR" altLang="en-US" sz="1050" b="0" dirty="0" smtClean="0">
                <a:latin typeface="+mn-ea"/>
                <a:ea typeface="+mn-ea"/>
              </a:rPr>
              <a:t> 동작은</a:t>
            </a:r>
            <a:endParaRPr lang="en-US" altLang="ko-KR" sz="105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50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b="0" dirty="0" err="1" smtClean="0">
                <a:latin typeface="+mn-ea"/>
                <a:ea typeface="+mn-ea"/>
              </a:rPr>
              <a:t>Git</a:t>
            </a:r>
            <a:r>
              <a:rPr lang="en-US" altLang="ko-KR" sz="1050" b="0" dirty="0">
                <a:latin typeface="+mn-ea"/>
                <a:ea typeface="+mn-ea"/>
              </a:rPr>
              <a:t>, SVN </a:t>
            </a:r>
            <a:r>
              <a:rPr lang="ko-KR" altLang="en-US" sz="1050" b="0" dirty="0" smtClean="0">
                <a:latin typeface="+mn-ea"/>
                <a:ea typeface="+mn-ea"/>
              </a:rPr>
              <a:t>등으로부터 </a:t>
            </a:r>
            <a:r>
              <a:rPr lang="ko-KR" altLang="en-US" sz="1050" b="0" dirty="0">
                <a:latin typeface="+mn-ea"/>
                <a:ea typeface="+mn-ea"/>
              </a:rPr>
              <a:t>소스를 </a:t>
            </a:r>
            <a:r>
              <a:rPr lang="ko-KR" altLang="en-US" sz="1050" b="0" dirty="0" smtClean="0">
                <a:latin typeface="+mn-ea"/>
                <a:ea typeface="+mn-ea"/>
              </a:rPr>
              <a:t>다운받고 </a:t>
            </a:r>
            <a:r>
              <a:rPr lang="en-US" altLang="ko-KR" sz="1050" b="0" dirty="0" smtClean="0">
                <a:latin typeface="+mn-ea"/>
                <a:ea typeface="+mn-ea"/>
              </a:rPr>
              <a:t>(</a:t>
            </a:r>
            <a:r>
              <a:rPr lang="en-US" altLang="ko-KR" sz="1050" b="0" dirty="0">
                <a:latin typeface="+mn-ea"/>
                <a:ea typeface="+mn-ea"/>
              </a:rPr>
              <a:t>fetch</a:t>
            </a:r>
            <a:r>
              <a:rPr lang="en-US" altLang="ko-KR" sz="1050" b="0" dirty="0" smtClean="0">
                <a:latin typeface="+mn-ea"/>
                <a:ea typeface="+mn-ea"/>
              </a:rPr>
              <a:t>),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b="0" dirty="0" smtClean="0">
                <a:latin typeface="+mn-ea"/>
                <a:ea typeface="+mn-ea"/>
              </a:rPr>
              <a:t>수정사항을 적용하며 </a:t>
            </a:r>
            <a:r>
              <a:rPr lang="en-US" altLang="ko-KR" sz="1050" b="0" dirty="0" smtClean="0">
                <a:latin typeface="+mn-ea"/>
                <a:ea typeface="+mn-ea"/>
              </a:rPr>
              <a:t>(</a:t>
            </a:r>
            <a:r>
              <a:rPr lang="en-US" altLang="ko-KR" sz="1050" b="0" dirty="0">
                <a:latin typeface="+mn-ea"/>
                <a:ea typeface="+mn-ea"/>
              </a:rPr>
              <a:t>patch), </a:t>
            </a:r>
            <a:endParaRPr lang="en-US" altLang="ko-KR" sz="105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50" b="0" dirty="0" smtClean="0">
                <a:latin typeface="+mn-ea"/>
                <a:ea typeface="+mn-ea"/>
              </a:rPr>
              <a:t>컴파일 </a:t>
            </a:r>
            <a:r>
              <a:rPr lang="ko-KR" altLang="en-US" sz="1050" b="0" dirty="0">
                <a:latin typeface="+mn-ea"/>
                <a:ea typeface="+mn-ea"/>
              </a:rPr>
              <a:t>환경을 </a:t>
            </a:r>
            <a:r>
              <a:rPr lang="ko-KR" altLang="en-US" sz="1050" b="0" dirty="0" smtClean="0">
                <a:latin typeface="+mn-ea"/>
                <a:ea typeface="+mn-ea"/>
              </a:rPr>
              <a:t>설정 </a:t>
            </a:r>
            <a:r>
              <a:rPr lang="en-US" altLang="ko-KR" sz="1050" b="0" dirty="0" smtClean="0">
                <a:latin typeface="+mn-ea"/>
                <a:ea typeface="+mn-ea"/>
              </a:rPr>
              <a:t>(</a:t>
            </a:r>
            <a:r>
              <a:rPr lang="en-US" altLang="ko-KR" sz="1050" b="0" dirty="0">
                <a:latin typeface="+mn-ea"/>
                <a:ea typeface="+mn-ea"/>
              </a:rPr>
              <a:t>configure</a:t>
            </a:r>
            <a:r>
              <a:rPr lang="en-US" altLang="ko-KR" sz="1050" b="0" dirty="0" smtClean="0">
                <a:latin typeface="+mn-ea"/>
                <a:ea typeface="+mn-ea"/>
              </a:rPr>
              <a:t>)</a:t>
            </a:r>
            <a:r>
              <a:rPr lang="ko-KR" altLang="en-US" sz="1050" b="0" dirty="0" smtClean="0">
                <a:latin typeface="+mn-ea"/>
                <a:ea typeface="+mn-ea"/>
              </a:rPr>
              <a:t>후</a:t>
            </a:r>
            <a:r>
              <a:rPr lang="en-US" altLang="ko-KR" sz="1050" b="0" dirty="0" smtClean="0">
                <a:latin typeface="+mn-ea"/>
                <a:ea typeface="+mn-ea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b="0" dirty="0" smtClean="0">
                <a:latin typeface="+mn-ea"/>
                <a:ea typeface="+mn-ea"/>
              </a:rPr>
              <a:t>컴파일</a:t>
            </a:r>
            <a:r>
              <a:rPr lang="en-US" altLang="ko-KR" sz="1050" b="0" dirty="0">
                <a:latin typeface="+mn-ea"/>
                <a:ea typeface="+mn-ea"/>
              </a:rPr>
              <a:t>(compile</a:t>
            </a:r>
            <a:r>
              <a:rPr lang="en-US" altLang="ko-KR" sz="1050" b="0" dirty="0" smtClean="0">
                <a:latin typeface="+mn-ea"/>
                <a:ea typeface="+mn-ea"/>
              </a:rPr>
              <a:t>),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b="0" dirty="0" smtClean="0">
                <a:latin typeface="+mn-ea"/>
                <a:ea typeface="+mn-ea"/>
              </a:rPr>
              <a:t>설치</a:t>
            </a:r>
            <a:r>
              <a:rPr lang="en-US" altLang="ko-KR" sz="1050" b="0" dirty="0">
                <a:latin typeface="+mn-ea"/>
                <a:ea typeface="+mn-ea"/>
              </a:rPr>
              <a:t>(install)</a:t>
            </a:r>
            <a:r>
              <a:rPr lang="ko-KR" altLang="en-US" sz="1050" b="0" dirty="0">
                <a:latin typeface="+mn-ea"/>
                <a:ea typeface="+mn-ea"/>
              </a:rPr>
              <a:t>의 </a:t>
            </a:r>
            <a:r>
              <a:rPr lang="ko-KR" altLang="en-US" sz="1050" b="0" dirty="0" smtClean="0">
                <a:latin typeface="+mn-ea"/>
                <a:ea typeface="+mn-ea"/>
              </a:rPr>
              <a:t>등의 단계로 처리함</a:t>
            </a:r>
            <a:endParaRPr lang="en-US" altLang="ko-KR" sz="105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5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50" b="0" dirty="0" smtClean="0">
                <a:latin typeface="+mn-ea"/>
                <a:ea typeface="+mn-ea"/>
              </a:rPr>
              <a:t>각 </a:t>
            </a:r>
            <a:r>
              <a:rPr lang="ko-KR" altLang="en-US" sz="1050" b="0" dirty="0">
                <a:latin typeface="+mn-ea"/>
                <a:ea typeface="+mn-ea"/>
              </a:rPr>
              <a:t>단계를 </a:t>
            </a:r>
            <a:r>
              <a:rPr lang="en-US" altLang="ko-KR" sz="1050" b="0" dirty="0" smtClean="0">
                <a:latin typeface="+mn-ea"/>
                <a:ea typeface="+mn-ea"/>
              </a:rPr>
              <a:t>task </a:t>
            </a:r>
            <a:r>
              <a:rPr lang="ko-KR" altLang="en-US" sz="1050" b="0" dirty="0" smtClean="0">
                <a:latin typeface="+mn-ea"/>
                <a:ea typeface="+mn-ea"/>
              </a:rPr>
              <a:t>라고 하며</a:t>
            </a:r>
            <a:r>
              <a:rPr lang="en-US" altLang="ko-KR" sz="1050" b="0" dirty="0" smtClean="0">
                <a:latin typeface="+mn-ea"/>
                <a:ea typeface="+mn-ea"/>
              </a:rPr>
              <a:t>,</a:t>
            </a:r>
            <a:r>
              <a:rPr lang="ko-KR" altLang="en-US" sz="1050" b="0" dirty="0" smtClean="0">
                <a:latin typeface="+mn-ea"/>
                <a:ea typeface="+mn-ea"/>
              </a:rPr>
              <a:t> 이것은 각</a:t>
            </a:r>
            <a:r>
              <a:rPr lang="en-US" altLang="ko-KR" sz="1050" b="0" dirty="0" smtClean="0">
                <a:latin typeface="+mn-ea"/>
                <a:ea typeface="+mn-ea"/>
              </a:rPr>
              <a:t> </a:t>
            </a:r>
            <a:r>
              <a:rPr lang="ko-KR" altLang="en-US" sz="1050" b="0" dirty="0" smtClean="0">
                <a:latin typeface="+mn-ea"/>
                <a:ea typeface="+mn-ea"/>
              </a:rPr>
              <a:t>모듈마다</a:t>
            </a:r>
            <a:endParaRPr lang="en-US" altLang="ko-KR" sz="105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b="0" dirty="0" smtClean="0">
                <a:latin typeface="+mn-ea"/>
                <a:ea typeface="+mn-ea"/>
              </a:rPr>
              <a:t>recipe (*.bb)</a:t>
            </a:r>
            <a:r>
              <a:rPr lang="ko-KR" altLang="en-US" sz="1050" b="0" dirty="0" smtClean="0">
                <a:latin typeface="+mn-ea"/>
                <a:ea typeface="+mn-ea"/>
              </a:rPr>
              <a:t> 라는 파일에 기술되어 있음</a:t>
            </a:r>
            <a:endParaRPr lang="en-US" altLang="ko-KR" sz="1050" b="0" dirty="0">
              <a:latin typeface="+mn-ea"/>
              <a:ea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04928" y="3938662"/>
            <a:ext cx="5294579" cy="2730698"/>
            <a:chOff x="4304928" y="3620901"/>
            <a:chExt cx="5294579" cy="2976451"/>
          </a:xfrm>
        </p:grpSpPr>
        <p:sp>
          <p:nvSpPr>
            <p:cNvPr id="18" name="아래쪽 화살표 17"/>
            <p:cNvSpPr/>
            <p:nvPr/>
          </p:nvSpPr>
          <p:spPr bwMode="auto">
            <a:xfrm>
              <a:off x="4304928" y="3668394"/>
              <a:ext cx="214313" cy="2928958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274638" indent="-274638" algn="r" eaLnBrk="0" fontAlgn="ctr" latinLnBrk="0" hangingPunct="0">
                <a:lnSpc>
                  <a:spcPct val="7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r>
                <a:rPr kumimoji="0" lang="en-US" altLang="ko-KR" sz="1100" dirty="0">
                  <a:solidFill>
                    <a:schemeClr val="tx1"/>
                  </a:solidFill>
                  <a:latin typeface="+mn-ea"/>
                </a:rPr>
                <a:t>/</a:t>
              </a:r>
              <a:endParaRPr kumimoji="0"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20" name="그룹 60"/>
            <p:cNvGrpSpPr>
              <a:grpSpLocks/>
            </p:cNvGrpSpPr>
            <p:nvPr/>
          </p:nvGrpSpPr>
          <p:grpSpPr bwMode="auto">
            <a:xfrm>
              <a:off x="4304960" y="3620901"/>
              <a:ext cx="3887103" cy="285755"/>
              <a:chOff x="452406" y="3071806"/>
              <a:chExt cx="3887293" cy="285150"/>
            </a:xfrm>
          </p:grpSpPr>
          <p:sp>
            <p:nvSpPr>
              <p:cNvPr id="23" name="타원 22"/>
              <p:cNvSpPr/>
              <p:nvPr/>
            </p:nvSpPr>
            <p:spPr bwMode="auto">
              <a:xfrm>
                <a:off x="452406" y="3143096"/>
                <a:ext cx="214322" cy="21386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274638" indent="-274638" algn="r" eaLnBrk="0" fontAlgn="ctr" latinLnBrk="0" hangingPunct="0">
                  <a:lnSpc>
                    <a:spcPct val="70000"/>
                  </a:lnSpc>
                  <a:spcBef>
                    <a:spcPct val="50000"/>
                  </a:spcBef>
                  <a:buFont typeface="Wingdings" pitchFamily="2" charset="2"/>
                  <a:buNone/>
                  <a:defRPr/>
                </a:pPr>
                <a:endParaRPr kumimoji="0" lang="ko-KR" altLang="en-US" sz="11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직사각형 50"/>
              <p:cNvSpPr>
                <a:spLocks noChangeArrowheads="1"/>
              </p:cNvSpPr>
              <p:nvPr/>
            </p:nvSpPr>
            <p:spPr bwMode="auto">
              <a:xfrm>
                <a:off x="666720" y="3071806"/>
                <a:ext cx="3672979" cy="261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1165225"/>
                <a:r>
                  <a:rPr lang="en-US" altLang="ko-KR" sz="1100" dirty="0">
                    <a:latin typeface="+mn-ea"/>
                  </a:rPr>
                  <a:t>fetch	</a:t>
                </a:r>
                <a:r>
                  <a:rPr lang="en-US" altLang="ko-KR" sz="1100" dirty="0" smtClean="0">
                    <a:latin typeface="+mn-ea"/>
                  </a:rPr>
                  <a:t>: </a:t>
                </a:r>
                <a:r>
                  <a:rPr lang="en-US" altLang="ko-KR" sz="1100" dirty="0" err="1">
                    <a:latin typeface="+mn-ea"/>
                  </a:rPr>
                  <a:t>git</a:t>
                </a:r>
                <a:r>
                  <a:rPr lang="en-US" altLang="ko-KR" sz="1100" dirty="0">
                    <a:latin typeface="+mn-ea"/>
                  </a:rPr>
                  <a:t>, </a:t>
                </a:r>
                <a:r>
                  <a:rPr lang="en-US" altLang="ko-KR" sz="1100" dirty="0" err="1">
                    <a:latin typeface="+mn-ea"/>
                  </a:rPr>
                  <a:t>svn</a:t>
                </a:r>
                <a:r>
                  <a:rPr lang="ko-KR" altLang="en-US" sz="1100" dirty="0">
                    <a:latin typeface="+mn-ea"/>
                  </a:rPr>
                  <a:t>등으로 부터 소스 </a:t>
                </a:r>
                <a:r>
                  <a:rPr lang="en-US" altLang="ko-KR" sz="1100" dirty="0">
                    <a:latin typeface="+mn-ea"/>
                  </a:rPr>
                  <a:t>download</a:t>
                </a:r>
                <a:endParaRPr lang="ko-KR" altLang="en-US" sz="1100" dirty="0">
                  <a:latin typeface="+mn-ea"/>
                </a:endParaRPr>
              </a:p>
            </p:txBody>
          </p:sp>
        </p:grpSp>
        <p:grpSp>
          <p:nvGrpSpPr>
            <p:cNvPr id="27" name="그룹 61"/>
            <p:cNvGrpSpPr>
              <a:grpSpLocks/>
            </p:cNvGrpSpPr>
            <p:nvPr/>
          </p:nvGrpSpPr>
          <p:grpSpPr bwMode="auto">
            <a:xfrm>
              <a:off x="4304960" y="3941576"/>
              <a:ext cx="4986783" cy="285756"/>
              <a:chOff x="452406" y="3357557"/>
              <a:chExt cx="4986576" cy="285151"/>
            </a:xfrm>
          </p:grpSpPr>
          <p:sp>
            <p:nvSpPr>
              <p:cNvPr id="33" name="타원 32"/>
              <p:cNvSpPr/>
              <p:nvPr/>
            </p:nvSpPr>
            <p:spPr bwMode="auto">
              <a:xfrm>
                <a:off x="452406" y="3428848"/>
                <a:ext cx="214303" cy="21386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274638" indent="-274638" algn="r" eaLnBrk="0" fontAlgn="ctr" latinLnBrk="0" hangingPunct="0">
                  <a:lnSpc>
                    <a:spcPct val="70000"/>
                  </a:lnSpc>
                  <a:spcBef>
                    <a:spcPct val="50000"/>
                  </a:spcBef>
                  <a:buFont typeface="Wingdings" pitchFamily="2" charset="2"/>
                  <a:buNone/>
                  <a:defRPr/>
                </a:pPr>
                <a:endParaRPr kumimoji="0" lang="ko-KR" altLang="en-US" sz="11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직사각형 51"/>
              <p:cNvSpPr>
                <a:spLocks noChangeArrowheads="1"/>
              </p:cNvSpPr>
              <p:nvPr/>
            </p:nvSpPr>
            <p:spPr bwMode="auto">
              <a:xfrm>
                <a:off x="666720" y="3357557"/>
                <a:ext cx="4772262" cy="261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1165225"/>
                <a:r>
                  <a:rPr lang="en-US" altLang="ko-KR" sz="1100" dirty="0">
                    <a:latin typeface="+mn-ea"/>
                  </a:rPr>
                  <a:t>unpack	</a:t>
                </a:r>
                <a:r>
                  <a:rPr lang="en-US" altLang="ko-KR" sz="1100" dirty="0" smtClean="0">
                    <a:latin typeface="+mn-ea"/>
                  </a:rPr>
                  <a:t>: </a:t>
                </a:r>
                <a:r>
                  <a:rPr lang="ko-KR" altLang="en-US" sz="1100" dirty="0">
                    <a:latin typeface="+mn-ea"/>
                  </a:rPr>
                  <a:t>다운 받은 </a:t>
                </a:r>
                <a:r>
                  <a:rPr lang="en-US" altLang="ko-KR" sz="1100" dirty="0">
                    <a:latin typeface="+mn-ea"/>
                  </a:rPr>
                  <a:t>archive(*.tar.gz)</a:t>
                </a:r>
                <a:r>
                  <a:rPr lang="ko-KR" altLang="en-US" sz="1100" dirty="0">
                    <a:latin typeface="+mn-ea"/>
                  </a:rPr>
                  <a:t>를</a:t>
                </a:r>
                <a:r>
                  <a:rPr lang="en-US" altLang="ko-KR" sz="1100" dirty="0">
                    <a:latin typeface="+mn-ea"/>
                  </a:rPr>
                  <a:t>unpack : ${S} </a:t>
                </a:r>
                <a:r>
                  <a:rPr lang="ko-KR" altLang="en-US" sz="1100" dirty="0" err="1">
                    <a:latin typeface="+mn-ea"/>
                  </a:rPr>
                  <a:t>디렉토리</a:t>
                </a:r>
                <a:r>
                  <a:rPr lang="en-US" altLang="ko-KR" sz="1100" dirty="0">
                    <a:latin typeface="+mn-ea"/>
                  </a:rPr>
                  <a:t> </a:t>
                </a:r>
                <a:r>
                  <a:rPr lang="ko-KR" altLang="en-US" sz="1100" dirty="0">
                    <a:latin typeface="+mn-ea"/>
                  </a:rPr>
                  <a:t> </a:t>
                </a:r>
              </a:p>
            </p:txBody>
          </p:sp>
        </p:grpSp>
        <p:grpSp>
          <p:nvGrpSpPr>
            <p:cNvPr id="35" name="그룹 62"/>
            <p:cNvGrpSpPr>
              <a:grpSpLocks/>
            </p:cNvGrpSpPr>
            <p:nvPr/>
          </p:nvGrpSpPr>
          <p:grpSpPr bwMode="auto">
            <a:xfrm>
              <a:off x="4304960" y="4263833"/>
              <a:ext cx="3659503" cy="284157"/>
              <a:chOff x="452406" y="3643319"/>
              <a:chExt cx="3659244" cy="284953"/>
            </a:xfrm>
          </p:grpSpPr>
          <p:sp>
            <p:nvSpPr>
              <p:cNvPr id="36" name="타원 35"/>
              <p:cNvSpPr/>
              <p:nvPr/>
            </p:nvSpPr>
            <p:spPr bwMode="auto">
              <a:xfrm>
                <a:off x="452406" y="3714952"/>
                <a:ext cx="214297" cy="21332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274638" indent="-274638" algn="r" eaLnBrk="0" fontAlgn="ctr" latinLnBrk="0" hangingPunct="0">
                  <a:lnSpc>
                    <a:spcPct val="70000"/>
                  </a:lnSpc>
                  <a:spcBef>
                    <a:spcPct val="50000"/>
                  </a:spcBef>
                  <a:buFont typeface="Wingdings" pitchFamily="2" charset="2"/>
                  <a:buNone/>
                  <a:defRPr/>
                </a:pPr>
                <a:endParaRPr kumimoji="0" lang="ko-KR" altLang="en-US" sz="11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직사각형 52"/>
              <p:cNvSpPr>
                <a:spLocks noChangeArrowheads="1"/>
              </p:cNvSpPr>
              <p:nvPr/>
            </p:nvSpPr>
            <p:spPr bwMode="auto">
              <a:xfrm>
                <a:off x="666720" y="3643319"/>
                <a:ext cx="3444930" cy="2623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1165225"/>
                <a:r>
                  <a:rPr lang="en-US" altLang="ko-KR" sz="1100" dirty="0">
                    <a:latin typeface="+mn-ea"/>
                  </a:rPr>
                  <a:t>patch	</a:t>
                </a:r>
                <a:r>
                  <a:rPr lang="en-US" altLang="ko-KR" sz="1100" dirty="0" smtClean="0">
                    <a:latin typeface="+mn-ea"/>
                  </a:rPr>
                  <a:t>: </a:t>
                </a:r>
                <a:r>
                  <a:rPr lang="en-US" altLang="ko-KR" sz="1100" dirty="0">
                    <a:latin typeface="+mn-ea"/>
                  </a:rPr>
                  <a:t>unpack</a:t>
                </a:r>
                <a:r>
                  <a:rPr lang="ko-KR" altLang="en-US" sz="1100" dirty="0">
                    <a:latin typeface="+mn-ea"/>
                  </a:rPr>
                  <a:t>한 소스에 </a:t>
                </a:r>
                <a:r>
                  <a:rPr lang="en-US" altLang="ko-KR" sz="1100" dirty="0">
                    <a:latin typeface="+mn-ea"/>
                  </a:rPr>
                  <a:t>patch</a:t>
                </a:r>
                <a:r>
                  <a:rPr lang="ko-KR" altLang="en-US" sz="1100" dirty="0">
                    <a:latin typeface="+mn-ea"/>
                  </a:rPr>
                  <a:t>를 적용</a:t>
                </a:r>
                <a:r>
                  <a:rPr lang="en-US" altLang="ko-KR" sz="1100" dirty="0">
                    <a:latin typeface="+mn-ea"/>
                  </a:rPr>
                  <a:t> </a:t>
                </a:r>
                <a:endParaRPr lang="ko-KR" altLang="en-US" sz="1100" dirty="0">
                  <a:latin typeface="+mn-ea"/>
                </a:endParaRPr>
              </a:p>
            </p:txBody>
          </p:sp>
        </p:grpSp>
        <p:grpSp>
          <p:nvGrpSpPr>
            <p:cNvPr id="38" name="그룹 63"/>
            <p:cNvGrpSpPr>
              <a:grpSpLocks/>
            </p:cNvGrpSpPr>
            <p:nvPr/>
          </p:nvGrpSpPr>
          <p:grpSpPr bwMode="auto">
            <a:xfrm>
              <a:off x="4304960" y="4584513"/>
              <a:ext cx="5294547" cy="285756"/>
              <a:chOff x="452406" y="3929061"/>
              <a:chExt cx="5294634" cy="285151"/>
            </a:xfrm>
          </p:grpSpPr>
          <p:sp>
            <p:nvSpPr>
              <p:cNvPr id="39" name="타원 38"/>
              <p:cNvSpPr/>
              <p:nvPr/>
            </p:nvSpPr>
            <p:spPr bwMode="auto">
              <a:xfrm>
                <a:off x="452406" y="4000353"/>
                <a:ext cx="214316" cy="21385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274638" indent="-274638" algn="r" eaLnBrk="0" fontAlgn="ctr" latinLnBrk="0" hangingPunct="0">
                  <a:lnSpc>
                    <a:spcPct val="70000"/>
                  </a:lnSpc>
                  <a:spcBef>
                    <a:spcPct val="50000"/>
                  </a:spcBef>
                  <a:buFont typeface="Wingdings" pitchFamily="2" charset="2"/>
                  <a:buNone/>
                  <a:defRPr/>
                </a:pPr>
                <a:endParaRPr kumimoji="0" lang="ko-KR" altLang="en-US" sz="11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직사각형 53"/>
              <p:cNvSpPr>
                <a:spLocks noChangeArrowheads="1"/>
              </p:cNvSpPr>
              <p:nvPr/>
            </p:nvSpPr>
            <p:spPr bwMode="auto">
              <a:xfrm>
                <a:off x="666720" y="3929061"/>
                <a:ext cx="5080320" cy="261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1165225"/>
                <a:r>
                  <a:rPr lang="en-US" altLang="ko-KR" sz="1100" dirty="0">
                    <a:latin typeface="+mn-ea"/>
                  </a:rPr>
                  <a:t>configure	</a:t>
                </a:r>
                <a:r>
                  <a:rPr lang="en-US" altLang="ko-KR" sz="1100" dirty="0" smtClean="0">
                    <a:latin typeface="+mn-ea"/>
                  </a:rPr>
                  <a:t>: </a:t>
                </a:r>
                <a:r>
                  <a:rPr lang="ko-KR" altLang="en-US" sz="1100" dirty="0">
                    <a:latin typeface="+mn-ea"/>
                  </a:rPr>
                  <a:t>패키지 </a:t>
                </a:r>
                <a:r>
                  <a:rPr lang="en-US" altLang="ko-KR" sz="1100" dirty="0">
                    <a:latin typeface="+mn-ea"/>
                  </a:rPr>
                  <a:t>configure </a:t>
                </a:r>
                <a:r>
                  <a:rPr lang="en-US" altLang="ko-KR" sz="1100" dirty="0" smtClean="0">
                    <a:latin typeface="+mn-ea"/>
                  </a:rPr>
                  <a:t> </a:t>
                </a:r>
                <a:r>
                  <a:rPr lang="ko-KR" altLang="en-US" sz="1100" dirty="0" smtClean="0">
                    <a:latin typeface="+mn-ea"/>
                  </a:rPr>
                  <a:t>예</a:t>
                </a:r>
                <a:r>
                  <a:rPr lang="en-US" altLang="ko-KR" sz="1100" dirty="0">
                    <a:latin typeface="+mn-ea"/>
                  </a:rPr>
                  <a:t>) ./configure &lt;options&gt;</a:t>
                </a:r>
                <a:r>
                  <a:rPr lang="ko-KR" altLang="en-US" sz="1100" dirty="0">
                    <a:latin typeface="+mn-ea"/>
                  </a:rPr>
                  <a:t>의 동작 수행</a:t>
                </a:r>
              </a:p>
            </p:txBody>
          </p:sp>
        </p:grpSp>
        <p:grpSp>
          <p:nvGrpSpPr>
            <p:cNvPr id="41" name="그룹 64"/>
            <p:cNvGrpSpPr>
              <a:grpSpLocks/>
            </p:cNvGrpSpPr>
            <p:nvPr/>
          </p:nvGrpSpPr>
          <p:grpSpPr bwMode="auto">
            <a:xfrm>
              <a:off x="4304960" y="4906769"/>
              <a:ext cx="2890013" cy="284155"/>
              <a:chOff x="452406" y="4214824"/>
              <a:chExt cx="2890459" cy="284952"/>
            </a:xfrm>
          </p:grpSpPr>
          <p:sp>
            <p:nvSpPr>
              <p:cNvPr id="42" name="타원 41"/>
              <p:cNvSpPr/>
              <p:nvPr/>
            </p:nvSpPr>
            <p:spPr bwMode="auto">
              <a:xfrm>
                <a:off x="452406" y="4286455"/>
                <a:ext cx="214345" cy="2133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274638" indent="-274638" algn="r" eaLnBrk="0" fontAlgn="ctr" latinLnBrk="0" hangingPunct="0">
                  <a:lnSpc>
                    <a:spcPct val="70000"/>
                  </a:lnSpc>
                  <a:spcBef>
                    <a:spcPct val="50000"/>
                  </a:spcBef>
                  <a:buFont typeface="Wingdings" pitchFamily="2" charset="2"/>
                  <a:buNone/>
                  <a:defRPr/>
                </a:pPr>
                <a:endParaRPr kumimoji="0" lang="ko-KR" altLang="en-US" sz="11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직사각형 54"/>
              <p:cNvSpPr>
                <a:spLocks noChangeArrowheads="1"/>
              </p:cNvSpPr>
              <p:nvPr/>
            </p:nvSpPr>
            <p:spPr bwMode="auto">
              <a:xfrm>
                <a:off x="666720" y="4214824"/>
                <a:ext cx="2676145" cy="262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1165225"/>
                <a:r>
                  <a:rPr lang="en-US" altLang="ko-KR" sz="1100" dirty="0">
                    <a:latin typeface="+mn-ea"/>
                  </a:rPr>
                  <a:t>compile	</a:t>
                </a:r>
                <a:r>
                  <a:rPr lang="en-US" altLang="ko-KR" sz="1100" dirty="0" smtClean="0">
                    <a:latin typeface="+mn-ea"/>
                  </a:rPr>
                  <a:t>: </a:t>
                </a:r>
                <a:r>
                  <a:rPr lang="en-US" altLang="ko-KR" sz="1100" dirty="0">
                    <a:latin typeface="+mn-ea"/>
                  </a:rPr>
                  <a:t>compile </a:t>
                </a:r>
                <a:r>
                  <a:rPr lang="en-US" altLang="ko-KR" sz="1100" dirty="0" smtClean="0">
                    <a:latin typeface="+mn-ea"/>
                  </a:rPr>
                  <a:t>  </a:t>
                </a:r>
                <a:r>
                  <a:rPr lang="ko-KR" altLang="en-US" sz="1100" dirty="0" smtClean="0">
                    <a:latin typeface="+mn-ea"/>
                  </a:rPr>
                  <a:t>예</a:t>
                </a:r>
                <a:r>
                  <a:rPr lang="en-US" altLang="ko-KR" sz="1100" dirty="0">
                    <a:latin typeface="+mn-ea"/>
                  </a:rPr>
                  <a:t>) make</a:t>
                </a:r>
                <a:endParaRPr lang="ko-KR" altLang="en-US" sz="1100" dirty="0">
                  <a:latin typeface="+mn-ea"/>
                </a:endParaRPr>
              </a:p>
            </p:txBody>
          </p:sp>
        </p:grpSp>
        <p:grpSp>
          <p:nvGrpSpPr>
            <p:cNvPr id="44" name="그룹 65"/>
            <p:cNvGrpSpPr>
              <a:grpSpLocks/>
            </p:cNvGrpSpPr>
            <p:nvPr/>
          </p:nvGrpSpPr>
          <p:grpSpPr bwMode="auto">
            <a:xfrm>
              <a:off x="4304960" y="5227443"/>
              <a:ext cx="3710760" cy="284154"/>
              <a:chOff x="452406" y="4500577"/>
              <a:chExt cx="3711172" cy="284951"/>
            </a:xfrm>
          </p:grpSpPr>
          <p:sp>
            <p:nvSpPr>
              <p:cNvPr id="45" name="타원 44"/>
              <p:cNvSpPr/>
              <p:nvPr/>
            </p:nvSpPr>
            <p:spPr bwMode="auto">
              <a:xfrm>
                <a:off x="452406" y="4572207"/>
                <a:ext cx="214336" cy="2133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274638" indent="-274638" algn="r" eaLnBrk="0" fontAlgn="ctr" latinLnBrk="0" hangingPunct="0">
                  <a:lnSpc>
                    <a:spcPct val="70000"/>
                  </a:lnSpc>
                  <a:spcBef>
                    <a:spcPct val="50000"/>
                  </a:spcBef>
                  <a:buFont typeface="Wingdings" pitchFamily="2" charset="2"/>
                  <a:buNone/>
                  <a:defRPr/>
                </a:pPr>
                <a:endParaRPr kumimoji="0" lang="ko-KR" altLang="en-US" sz="11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55"/>
              <p:cNvSpPr>
                <a:spLocks noChangeArrowheads="1"/>
              </p:cNvSpPr>
              <p:nvPr/>
            </p:nvSpPr>
            <p:spPr bwMode="auto">
              <a:xfrm>
                <a:off x="666720" y="4500577"/>
                <a:ext cx="3496858" cy="262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1165225"/>
                <a:r>
                  <a:rPr lang="en-US" altLang="ko-KR" sz="1100" dirty="0">
                    <a:latin typeface="+mn-ea"/>
                  </a:rPr>
                  <a:t>install	</a:t>
                </a:r>
                <a:r>
                  <a:rPr lang="en-US" altLang="ko-KR" sz="1100" dirty="0" smtClean="0">
                    <a:latin typeface="+mn-ea"/>
                  </a:rPr>
                  <a:t>: </a:t>
                </a:r>
                <a:r>
                  <a:rPr lang="en-US" altLang="ko-KR" sz="1100" dirty="0">
                    <a:latin typeface="+mn-ea"/>
                  </a:rPr>
                  <a:t>${D}</a:t>
                </a:r>
                <a:r>
                  <a:rPr lang="ko-KR" altLang="en-US" sz="1100" dirty="0">
                    <a:latin typeface="+mn-ea"/>
                  </a:rPr>
                  <a:t>경로에 설치 </a:t>
                </a:r>
                <a:r>
                  <a:rPr lang="ko-KR" altLang="en-US" sz="1100" dirty="0" smtClean="0">
                    <a:latin typeface="+mn-ea"/>
                  </a:rPr>
                  <a:t> 예</a:t>
                </a:r>
                <a:r>
                  <a:rPr lang="en-US" altLang="ko-KR" sz="1100" dirty="0">
                    <a:latin typeface="+mn-ea"/>
                  </a:rPr>
                  <a:t>) install </a:t>
                </a:r>
                <a:r>
                  <a:rPr lang="ko-KR" altLang="en-US" sz="1100" dirty="0">
                    <a:latin typeface="+mn-ea"/>
                  </a:rPr>
                  <a:t>명령</a:t>
                </a:r>
              </a:p>
            </p:txBody>
          </p:sp>
        </p:grpSp>
        <p:grpSp>
          <p:nvGrpSpPr>
            <p:cNvPr id="47" name="그룹 67"/>
            <p:cNvGrpSpPr>
              <a:grpSpLocks/>
            </p:cNvGrpSpPr>
            <p:nvPr/>
          </p:nvGrpSpPr>
          <p:grpSpPr bwMode="auto">
            <a:xfrm>
              <a:off x="4304960" y="5870381"/>
              <a:ext cx="2561401" cy="284155"/>
              <a:chOff x="452406" y="5072081"/>
              <a:chExt cx="2561762" cy="284951"/>
            </a:xfrm>
          </p:grpSpPr>
          <p:sp>
            <p:nvSpPr>
              <p:cNvPr id="48" name="타원 47"/>
              <p:cNvSpPr/>
              <p:nvPr/>
            </p:nvSpPr>
            <p:spPr bwMode="auto">
              <a:xfrm>
                <a:off x="452406" y="5143712"/>
                <a:ext cx="214342" cy="21332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274638" indent="-274638" algn="r" eaLnBrk="0" fontAlgn="ctr" latinLnBrk="0" hangingPunct="0">
                  <a:lnSpc>
                    <a:spcPct val="70000"/>
                  </a:lnSpc>
                  <a:spcBef>
                    <a:spcPct val="50000"/>
                  </a:spcBef>
                  <a:buFont typeface="Wingdings" pitchFamily="2" charset="2"/>
                  <a:buNone/>
                  <a:defRPr/>
                </a:pPr>
                <a:endParaRPr kumimoji="0" lang="ko-KR" altLang="en-US" sz="11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직사각형 57"/>
              <p:cNvSpPr>
                <a:spLocks noChangeArrowheads="1"/>
              </p:cNvSpPr>
              <p:nvPr/>
            </p:nvSpPr>
            <p:spPr bwMode="auto">
              <a:xfrm>
                <a:off x="666720" y="5072081"/>
                <a:ext cx="2347448" cy="2623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1165225"/>
                <a:r>
                  <a:rPr lang="en-US" altLang="ko-KR" sz="1100" dirty="0" err="1" smtClean="0">
                    <a:latin typeface="+mn-ea"/>
                  </a:rPr>
                  <a:t>package_write</a:t>
                </a:r>
                <a:r>
                  <a:rPr lang="en-US" altLang="ko-KR" sz="1100" dirty="0">
                    <a:latin typeface="+mn-ea"/>
                  </a:rPr>
                  <a:t>	</a:t>
                </a:r>
                <a:r>
                  <a:rPr lang="en-US" altLang="ko-KR" sz="1100" dirty="0" smtClean="0">
                    <a:latin typeface="+mn-ea"/>
                  </a:rPr>
                  <a:t>: </a:t>
                </a:r>
                <a:r>
                  <a:rPr lang="en-US" altLang="ko-KR" sz="1100" dirty="0" err="1">
                    <a:latin typeface="+mn-ea"/>
                  </a:rPr>
                  <a:t>ipk</a:t>
                </a:r>
                <a:r>
                  <a:rPr lang="en-US" altLang="ko-KR" sz="1100" dirty="0">
                    <a:latin typeface="+mn-ea"/>
                  </a:rPr>
                  <a:t> </a:t>
                </a:r>
                <a:r>
                  <a:rPr lang="ko-KR" altLang="en-US" sz="1100" dirty="0">
                    <a:latin typeface="+mn-ea"/>
                  </a:rPr>
                  <a:t>파일 생성 </a:t>
                </a:r>
              </a:p>
            </p:txBody>
          </p:sp>
        </p:grpSp>
        <p:grpSp>
          <p:nvGrpSpPr>
            <p:cNvPr id="50" name="그룹 68"/>
            <p:cNvGrpSpPr>
              <a:grpSpLocks/>
            </p:cNvGrpSpPr>
            <p:nvPr/>
          </p:nvGrpSpPr>
          <p:grpSpPr bwMode="auto">
            <a:xfrm>
              <a:off x="4304960" y="6191064"/>
              <a:ext cx="5294547" cy="285758"/>
              <a:chOff x="452406" y="5357819"/>
              <a:chExt cx="5294613" cy="285153"/>
            </a:xfrm>
          </p:grpSpPr>
          <p:sp>
            <p:nvSpPr>
              <p:cNvPr id="51" name="타원 50"/>
              <p:cNvSpPr/>
              <p:nvPr/>
            </p:nvSpPr>
            <p:spPr bwMode="auto">
              <a:xfrm>
                <a:off x="452406" y="5429113"/>
                <a:ext cx="214315" cy="21385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274638" indent="-274638" algn="r" eaLnBrk="0" fontAlgn="ctr" latinLnBrk="0" hangingPunct="0">
                  <a:lnSpc>
                    <a:spcPct val="70000"/>
                  </a:lnSpc>
                  <a:spcBef>
                    <a:spcPct val="50000"/>
                  </a:spcBef>
                  <a:buFont typeface="Wingdings" pitchFamily="2" charset="2"/>
                  <a:buNone/>
                  <a:defRPr/>
                </a:pPr>
                <a:endParaRPr kumimoji="0" lang="ko-KR" altLang="en-US" sz="11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2" name="직사각형 58"/>
              <p:cNvSpPr>
                <a:spLocks noChangeArrowheads="1"/>
              </p:cNvSpPr>
              <p:nvPr/>
            </p:nvSpPr>
            <p:spPr bwMode="auto">
              <a:xfrm>
                <a:off x="666720" y="5357819"/>
                <a:ext cx="5080299" cy="261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1165225"/>
                <a:r>
                  <a:rPr lang="en-US" altLang="ko-KR" sz="1100" dirty="0" err="1" smtClean="0">
                    <a:latin typeface="+mn-ea"/>
                  </a:rPr>
                  <a:t>popluate_sysroot</a:t>
                </a:r>
                <a:r>
                  <a:rPr lang="en-US" altLang="ko-KR" sz="1100" dirty="0">
                    <a:latin typeface="+mn-ea"/>
                  </a:rPr>
                  <a:t> 	</a:t>
                </a:r>
                <a:r>
                  <a:rPr lang="en-US" altLang="ko-KR" sz="1100" dirty="0" smtClean="0">
                    <a:latin typeface="+mn-ea"/>
                  </a:rPr>
                  <a:t>: </a:t>
                </a:r>
                <a:r>
                  <a:rPr lang="ko-KR" altLang="en-US" sz="1100" dirty="0" err="1" smtClean="0">
                    <a:latin typeface="+mn-ea"/>
                  </a:rPr>
                  <a:t>빌드시</a:t>
                </a:r>
                <a:r>
                  <a:rPr lang="ko-KR" altLang="en-US" sz="1100" dirty="0" smtClean="0">
                    <a:latin typeface="+mn-ea"/>
                  </a:rPr>
                  <a:t> 사용하는 </a:t>
                </a:r>
                <a:r>
                  <a:rPr lang="en-US" altLang="ko-KR" sz="1100" dirty="0" smtClean="0">
                    <a:latin typeface="+mn-ea"/>
                  </a:rPr>
                  <a:t>header</a:t>
                </a:r>
                <a:r>
                  <a:rPr lang="en-US" altLang="ko-KR" sz="1100" dirty="0">
                    <a:latin typeface="+mn-ea"/>
                  </a:rPr>
                  <a:t>, lib</a:t>
                </a:r>
                <a:r>
                  <a:rPr lang="ko-KR" altLang="en-US" sz="1100" dirty="0">
                    <a:latin typeface="+mn-ea"/>
                  </a:rPr>
                  <a:t>파일을 </a:t>
                </a:r>
                <a:r>
                  <a:rPr lang="ko-KR" altLang="en-US" sz="1100" dirty="0" smtClean="0">
                    <a:latin typeface="+mn-ea"/>
                  </a:rPr>
                  <a:t>지정 </a:t>
                </a:r>
                <a:r>
                  <a:rPr lang="ko-KR" altLang="en-US" sz="1100" dirty="0" err="1">
                    <a:latin typeface="+mn-ea"/>
                  </a:rPr>
                  <a:t>디렉토리에</a:t>
                </a:r>
                <a:r>
                  <a:rPr lang="ko-KR" altLang="en-US" sz="1100" dirty="0">
                    <a:latin typeface="+mn-ea"/>
                  </a:rPr>
                  <a:t> 복사</a:t>
                </a:r>
              </a:p>
            </p:txBody>
          </p:sp>
        </p:grpSp>
        <p:grpSp>
          <p:nvGrpSpPr>
            <p:cNvPr id="53" name="그룹 82"/>
            <p:cNvGrpSpPr>
              <a:grpSpLocks/>
            </p:cNvGrpSpPr>
            <p:nvPr/>
          </p:nvGrpSpPr>
          <p:grpSpPr bwMode="auto">
            <a:xfrm>
              <a:off x="4304960" y="5549714"/>
              <a:ext cx="4922636" cy="285757"/>
              <a:chOff x="452406" y="5000629"/>
              <a:chExt cx="4923061" cy="285152"/>
            </a:xfrm>
          </p:grpSpPr>
          <p:sp>
            <p:nvSpPr>
              <p:cNvPr id="54" name="타원 53"/>
              <p:cNvSpPr/>
              <p:nvPr/>
            </p:nvSpPr>
            <p:spPr bwMode="auto">
              <a:xfrm>
                <a:off x="452406" y="5070338"/>
                <a:ext cx="214330" cy="215443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marL="274638" indent="-274638" algn="r" eaLnBrk="0" fontAlgn="ctr" latinLnBrk="0" hangingPunct="0">
                  <a:lnSpc>
                    <a:spcPct val="70000"/>
                  </a:lnSpc>
                  <a:spcBef>
                    <a:spcPct val="50000"/>
                  </a:spcBef>
                  <a:buFont typeface="Wingdings" pitchFamily="2" charset="2"/>
                  <a:buNone/>
                  <a:defRPr/>
                </a:pPr>
                <a:endParaRPr kumimoji="0" lang="ko-KR" altLang="en-US" sz="11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81"/>
              <p:cNvSpPr>
                <a:spLocks noChangeArrowheads="1"/>
              </p:cNvSpPr>
              <p:nvPr/>
            </p:nvSpPr>
            <p:spPr bwMode="auto">
              <a:xfrm>
                <a:off x="666720" y="5000629"/>
                <a:ext cx="4708747" cy="261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1165225"/>
                <a:r>
                  <a:rPr lang="en-US" altLang="ko-KR" sz="1100" dirty="0">
                    <a:latin typeface="+mn-ea"/>
                  </a:rPr>
                  <a:t>package	</a:t>
                </a:r>
                <a:r>
                  <a:rPr lang="en-US" altLang="ko-KR" sz="1100" dirty="0" smtClean="0">
                    <a:latin typeface="+mn-ea"/>
                  </a:rPr>
                  <a:t>: </a:t>
                </a:r>
                <a:r>
                  <a:rPr lang="en-US" altLang="ko-KR" sz="1100" dirty="0">
                    <a:latin typeface="+mn-ea"/>
                  </a:rPr>
                  <a:t>install</a:t>
                </a:r>
                <a:r>
                  <a:rPr lang="ko-KR" altLang="en-US" sz="1100" dirty="0">
                    <a:latin typeface="+mn-ea"/>
                  </a:rPr>
                  <a:t>된 파일을 선별하여 </a:t>
                </a:r>
                <a:r>
                  <a:rPr lang="en-US" altLang="ko-KR" sz="1100" dirty="0">
                    <a:latin typeface="+mn-ea"/>
                  </a:rPr>
                  <a:t>package </a:t>
                </a:r>
                <a:r>
                  <a:rPr lang="ko-KR" altLang="en-US" sz="1100" dirty="0" err="1">
                    <a:latin typeface="+mn-ea"/>
                  </a:rPr>
                  <a:t>디렉토리에</a:t>
                </a:r>
                <a:r>
                  <a:rPr lang="ko-KR" altLang="en-US" sz="1100" dirty="0">
                    <a:latin typeface="+mn-ea"/>
                  </a:rPr>
                  <a:t> 복사</a:t>
                </a:r>
              </a:p>
            </p:txBody>
          </p:sp>
        </p:grpSp>
      </p:grpSp>
      <p:sp>
        <p:nvSpPr>
          <p:cNvPr id="57" name="TextBox 3"/>
          <p:cNvSpPr txBox="1">
            <a:spLocks noChangeArrowheads="1"/>
          </p:cNvSpPr>
          <p:nvPr/>
        </p:nvSpPr>
        <p:spPr bwMode="auto">
          <a:xfrm>
            <a:off x="488504" y="2280354"/>
            <a:ext cx="3586692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050" dirty="0" err="1">
                <a:latin typeface="+mn-ea"/>
                <a:ea typeface="+mn-ea"/>
              </a:rPr>
              <a:t>b</a:t>
            </a:r>
            <a:r>
              <a:rPr lang="en-US" altLang="ko-KR" sz="1050" dirty="0" err="1" smtClean="0">
                <a:latin typeface="+mn-ea"/>
                <a:ea typeface="+mn-ea"/>
              </a:rPr>
              <a:t>itbake</a:t>
            </a:r>
            <a:r>
              <a:rPr lang="ko-KR" altLang="en-US" sz="1050" dirty="0" smtClean="0">
                <a:latin typeface="+mn-ea"/>
                <a:ea typeface="+mn-ea"/>
              </a:rPr>
              <a:t>에 의한 </a:t>
            </a:r>
            <a:r>
              <a:rPr lang="ko-KR" altLang="en-US" sz="1050" dirty="0" err="1" smtClean="0">
                <a:latin typeface="+mn-ea"/>
                <a:ea typeface="+mn-ea"/>
              </a:rPr>
              <a:t>빌드</a:t>
            </a:r>
            <a:r>
              <a:rPr lang="ko-KR" altLang="en-US" sz="1050" dirty="0" smtClean="0">
                <a:latin typeface="+mn-ea"/>
                <a:ea typeface="+mn-ea"/>
              </a:rPr>
              <a:t> 작업의</a:t>
            </a:r>
            <a:r>
              <a:rPr lang="en-US" altLang="ko-KR" sz="1050" dirty="0" smtClean="0">
                <a:latin typeface="+mn-ea"/>
                <a:ea typeface="+mn-ea"/>
              </a:rPr>
              <a:t> </a:t>
            </a:r>
            <a:r>
              <a:rPr lang="ko-KR" altLang="en-US" sz="1050" dirty="0" smtClean="0">
                <a:latin typeface="+mn-ea"/>
                <a:ea typeface="+mn-ea"/>
              </a:rPr>
              <a:t>수행은</a:t>
            </a:r>
            <a:endParaRPr lang="en-US" altLang="ko-KR" sz="105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50" dirty="0" smtClean="0">
              <a:latin typeface="+mn-ea"/>
              <a:ea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ko-KR" altLang="en-US" sz="1000" b="0" dirty="0" smtClean="0">
                <a:latin typeface="+mn-ea"/>
                <a:ea typeface="+mn-ea"/>
                <a:sym typeface="Wingdings" pitchFamily="2" charset="2"/>
              </a:rPr>
              <a:t>메타 데이터 </a:t>
            </a:r>
            <a:r>
              <a:rPr lang="en-US" altLang="ko-KR" sz="1000" b="0" dirty="0" smtClean="0">
                <a:latin typeface="+mn-ea"/>
                <a:ea typeface="+mn-ea"/>
                <a:sym typeface="Wingdings" pitchFamily="2" charset="2"/>
              </a:rPr>
              <a:t>(.</a:t>
            </a:r>
            <a:r>
              <a:rPr lang="en-US" altLang="ko-KR" sz="1000" b="0" dirty="0" err="1" smtClean="0">
                <a:latin typeface="+mn-ea"/>
                <a:ea typeface="+mn-ea"/>
                <a:sym typeface="Wingdings" pitchFamily="2" charset="2"/>
              </a:rPr>
              <a:t>conf</a:t>
            </a:r>
            <a:r>
              <a:rPr lang="en-US" altLang="ko-KR" sz="1000" b="0" dirty="0">
                <a:latin typeface="+mn-ea"/>
                <a:ea typeface="+mn-ea"/>
                <a:sym typeface="Wingdings" pitchFamily="2" charset="2"/>
              </a:rPr>
              <a:t>, </a:t>
            </a:r>
            <a:r>
              <a:rPr lang="en-US" altLang="ko-KR" sz="1000" b="0" dirty="0" smtClean="0">
                <a:latin typeface="+mn-ea"/>
                <a:ea typeface="+mn-ea"/>
                <a:sym typeface="Wingdings" pitchFamily="2" charset="2"/>
              </a:rPr>
              <a:t>.</a:t>
            </a:r>
            <a:r>
              <a:rPr lang="en-US" altLang="ko-KR" sz="1000" b="0" dirty="0" err="1" smtClean="0">
                <a:latin typeface="+mn-ea"/>
                <a:ea typeface="+mn-ea"/>
                <a:sym typeface="Wingdings" pitchFamily="2" charset="2"/>
              </a:rPr>
              <a:t>bbclass</a:t>
            </a:r>
            <a:r>
              <a:rPr lang="en-US" altLang="ko-KR" sz="1000" b="0" dirty="0" smtClean="0">
                <a:latin typeface="+mn-ea"/>
                <a:ea typeface="+mn-ea"/>
                <a:sym typeface="Wingdings" pitchFamily="2" charset="2"/>
              </a:rPr>
              <a:t>, .bb &amp; .</a:t>
            </a:r>
            <a:r>
              <a:rPr lang="en-US" altLang="ko-KR" sz="1000" b="0" dirty="0" err="1" smtClean="0">
                <a:latin typeface="+mn-ea"/>
                <a:ea typeface="+mn-ea"/>
                <a:sym typeface="Wingdings" pitchFamily="2" charset="2"/>
              </a:rPr>
              <a:t>inc</a:t>
            </a:r>
            <a:r>
              <a:rPr lang="en-US" altLang="ko-KR" sz="1000" b="0" dirty="0" smtClean="0">
                <a:latin typeface="+mn-ea"/>
                <a:ea typeface="+mn-ea"/>
                <a:sym typeface="Wingdings" pitchFamily="2" charset="2"/>
              </a:rPr>
              <a:t>)</a:t>
            </a:r>
            <a:r>
              <a:rPr lang="ko-KR" altLang="en-US" sz="1000" b="0" dirty="0" smtClean="0">
                <a:latin typeface="+mn-ea"/>
                <a:ea typeface="+mn-ea"/>
                <a:sym typeface="Wingdings" pitchFamily="2" charset="2"/>
              </a:rPr>
              <a:t>를 기반으로 </a:t>
            </a:r>
            <a:endParaRPr lang="en-US" altLang="ko-KR" sz="1000" b="0" dirty="0">
              <a:latin typeface="+mn-ea"/>
              <a:ea typeface="+mn-ea"/>
              <a:sym typeface="Wingdings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dirty="0" smtClean="0">
                <a:latin typeface="+mn-ea"/>
                <a:ea typeface="+mn-ea"/>
              </a:rPr>
              <a:t>‘</a:t>
            </a:r>
            <a:r>
              <a:rPr lang="ko-KR" altLang="en-US" sz="1050" dirty="0" smtClean="0">
                <a:latin typeface="+mn-ea"/>
                <a:ea typeface="+mn-ea"/>
              </a:rPr>
              <a:t>패키지</a:t>
            </a:r>
            <a:r>
              <a:rPr lang="en-US" altLang="ko-KR" sz="1050" dirty="0" smtClean="0">
                <a:latin typeface="+mn-ea"/>
                <a:ea typeface="+mn-ea"/>
              </a:rPr>
              <a:t>’</a:t>
            </a:r>
            <a:r>
              <a:rPr lang="ko-KR" altLang="en-US" sz="1050" dirty="0" smtClean="0">
                <a:latin typeface="+mn-ea"/>
                <a:ea typeface="+mn-ea"/>
              </a:rPr>
              <a:t>간의 </a:t>
            </a:r>
            <a:r>
              <a:rPr lang="en-US" altLang="ko-KR" sz="1050" dirty="0" smtClean="0">
                <a:latin typeface="+mn-ea"/>
                <a:ea typeface="+mn-ea"/>
              </a:rPr>
              <a:t>‘dependency</a:t>
            </a:r>
            <a:r>
              <a:rPr lang="ko-KR" altLang="en-US" sz="1050" dirty="0" smtClean="0">
                <a:latin typeface="+mn-ea"/>
                <a:ea typeface="+mn-ea"/>
              </a:rPr>
              <a:t>를 분석하여 작업 그래프를</a:t>
            </a:r>
            <a:endParaRPr lang="en-US" altLang="ko-KR" sz="105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 smtClean="0">
                <a:latin typeface="+mn-ea"/>
                <a:ea typeface="+mn-ea"/>
              </a:rPr>
              <a:t>만들고</a:t>
            </a:r>
            <a:r>
              <a:rPr lang="en-US" altLang="ko-KR" sz="1050" dirty="0" smtClean="0">
                <a:latin typeface="+mn-ea"/>
                <a:ea typeface="+mn-ea"/>
              </a:rPr>
              <a:t>, </a:t>
            </a:r>
            <a:r>
              <a:rPr lang="ko-KR" altLang="en-US" sz="1050" dirty="0" smtClean="0">
                <a:latin typeface="+mn-ea"/>
                <a:ea typeface="+mn-ea"/>
              </a:rPr>
              <a:t>각 패키지를 </a:t>
            </a:r>
            <a:r>
              <a:rPr lang="ko-KR" altLang="en-US" sz="1050" dirty="0" err="1" smtClean="0">
                <a:latin typeface="+mn-ea"/>
                <a:ea typeface="+mn-ea"/>
              </a:rPr>
              <a:t>빌드하고</a:t>
            </a:r>
            <a:r>
              <a:rPr lang="ko-KR" altLang="en-US" sz="1050" dirty="0" smtClean="0">
                <a:latin typeface="+mn-ea"/>
                <a:ea typeface="+mn-ea"/>
              </a:rPr>
              <a:t> 통합하여 이미지를 생성함</a:t>
            </a:r>
            <a:endParaRPr lang="en-US" altLang="ko-KR" sz="105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718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0632" y="1412776"/>
            <a:ext cx="613796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 Objective: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Introduction of Automotive Open Source Platform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 </a:t>
            </a:r>
            <a:r>
              <a:rPr lang="en-US" altLang="ko-KR" dirty="0" smtClean="0"/>
              <a:t>Speaker: </a:t>
            </a:r>
            <a:r>
              <a:rPr lang="en-US" altLang="ko-KR" dirty="0" err="1" smtClean="0"/>
              <a:t>Changhyeok</a:t>
            </a:r>
            <a:r>
              <a:rPr lang="en-US" altLang="ko-KR" dirty="0" smtClean="0"/>
              <a:t> Bae</a:t>
            </a:r>
            <a:r>
              <a:rPr lang="ko-KR" altLang="en-US" dirty="0" smtClean="0"/>
              <a:t> </a:t>
            </a:r>
            <a:r>
              <a:rPr lang="en-US" altLang="ko-KR" dirty="0" smtClean="0"/>
              <a:t>(changhyeok.bae@lge.com)</a:t>
            </a:r>
            <a:endParaRPr lang="en-US" altLang="ko-KR" dirty="0"/>
          </a:p>
          <a:p>
            <a:pPr defTabSz="1168400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/>
              <a:t>Software Center in LG</a:t>
            </a:r>
            <a:r>
              <a:rPr lang="ko-KR" altLang="en-US" dirty="0"/>
              <a:t> </a:t>
            </a:r>
            <a:r>
              <a:rPr lang="en-US" altLang="ko-KR" dirty="0" smtClean="0"/>
              <a:t>Electronics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	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36664" y="116632"/>
            <a:ext cx="1860702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/>
              <a:t>Objectives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16058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3933769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Build System Workflow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114425"/>
            <a:ext cx="81248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7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3810338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>
                <a:latin typeface="+mn-ea"/>
              </a:rPr>
              <a:t>OpenEmbedded</a:t>
            </a:r>
            <a:r>
              <a:rPr lang="en-US" altLang="ko-KR" sz="2800" dirty="0" smtClean="0">
                <a:latin typeface="+mn-ea"/>
              </a:rPr>
              <a:t> Layer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1657570"/>
            <a:ext cx="6665937" cy="414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8504" y="2780928"/>
            <a:ext cx="8815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+mj-ea"/>
                <a:ea typeface="+mj-ea"/>
              </a:rPr>
              <a:t>2. Automotive Open Source Platform</a:t>
            </a:r>
          </a:p>
        </p:txBody>
      </p:sp>
    </p:spTree>
    <p:extLst>
      <p:ext uri="{BB962C8B-B14F-4D97-AF65-F5344CB8AC3E}">
        <p14:creationId xmlns:p14="http://schemas.microsoft.com/office/powerpoint/2010/main" val="21110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1316386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GENIVI</a:t>
            </a:r>
          </a:p>
        </p:txBody>
      </p:sp>
      <p:sp>
        <p:nvSpPr>
          <p:cNvPr id="4" name="Text Box 654"/>
          <p:cNvSpPr txBox="1">
            <a:spLocks noChangeArrowheads="1"/>
          </p:cNvSpPr>
          <p:nvPr/>
        </p:nvSpPr>
        <p:spPr bwMode="auto">
          <a:xfrm>
            <a:off x="435910" y="1075726"/>
            <a:ext cx="8909578" cy="69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GENIVI® is a nonprofit industry alliance committed to driving the broad adoption of specified, open source, In-Vehicle Infotainment (IVI) software.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https://lh4.googleusercontent.com/2U_LBssZW7mzFBGJaouDe2cm4KbwbhczfKOSBT_xjc5pBZ7yJQ6H4B9xcMrqaZJcx1KKUssS4tpuPq2X2EOo5UCMzdc-4FHQnCiTNtFvWaOtnOB4USjVUA2hfikmzdXcY9k2Y4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71" y="1988840"/>
            <a:ext cx="3744416" cy="472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dcrktyViU4-BF1c8UgjbIoF5rvsVG-H7ax5gLcZDQzPpVxS1WzUS7hJOnEddfFJ1OO1NUopVVB3oZPDI4Vky_452LGBpfa0F-pUmRbib19OUbkd9arSGhBWc7AclkaHpSyjavvH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4" y="2310068"/>
            <a:ext cx="5180424" cy="44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07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763898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GENIVI Baseline</a:t>
            </a:r>
          </a:p>
        </p:txBody>
      </p:sp>
      <p:sp>
        <p:nvSpPr>
          <p:cNvPr id="4" name="Text Box 654"/>
          <p:cNvSpPr txBox="1">
            <a:spLocks noChangeArrowheads="1"/>
          </p:cNvSpPr>
          <p:nvPr/>
        </p:nvSpPr>
        <p:spPr bwMode="auto">
          <a:xfrm>
            <a:off x="579926" y="1268760"/>
            <a:ext cx="8909578" cy="133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meta-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ivi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based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GENIVI Baseline is a GENIVI compliant Linux distribution for a variety of embedded devices. The meta-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ivi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project aligns itself with The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Project, and the distribution is the result of making the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Project reference system Poky GENIVI compliant.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 descr="Yocto Project Compatible Bad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319234"/>
            <a:ext cx="1056463" cy="90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iki.projects.genivi.org/images/thumb/b/b7/Baseline_Block-Diagram.jpg/800px-Baseline_Block-Diagr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708920"/>
            <a:ext cx="76200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1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6176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GENIVI Development Platform (GDP)</a:t>
            </a:r>
          </a:p>
        </p:txBody>
      </p:sp>
      <p:sp>
        <p:nvSpPr>
          <p:cNvPr id="4" name="Text Box 654"/>
          <p:cNvSpPr txBox="1">
            <a:spLocks noChangeArrowheads="1"/>
          </p:cNvSpPr>
          <p:nvPr/>
        </p:nvSpPr>
        <p:spPr bwMode="auto">
          <a:xfrm>
            <a:off x="579926" y="908720"/>
            <a:ext cx="8909578" cy="165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The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GENIVI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Platform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 technology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demonstrator.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It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made available as a starter kit that can be publicly downloaded and customized by the wider developer community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Supporting Board</a:t>
            </a:r>
            <a:b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qemux86, Intel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Minnowboard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MAX,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Renesas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Porter, Raspberry Pi 2,3, Qualcomm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Dragonboard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at.projects.genivi.org/wiki/download/attachments/11567879/GDP_block_diagram_v1_2.png?version=1&amp;modificationDate=1468854127000&amp;api=v2&amp;effects=border-simple,shadow-k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2614815"/>
            <a:ext cx="5616624" cy="41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7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855012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GENIVI Software</a:t>
            </a:r>
          </a:p>
        </p:txBody>
      </p:sp>
      <p:sp>
        <p:nvSpPr>
          <p:cNvPr id="4" name="Text Box 654"/>
          <p:cNvSpPr txBox="1">
            <a:spLocks noChangeArrowheads="1"/>
          </p:cNvSpPr>
          <p:nvPr/>
        </p:nvSpPr>
        <p:spPr bwMode="auto">
          <a:xfrm>
            <a:off x="579926" y="908720"/>
            <a:ext cx="8909578" cy="101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GENIVI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소프트웨어 모듈을 우선 순위에 따라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P1 (Mandatory), P2 (Desirable)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구체화 정도에 따라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 (Placeholder Component), AC (Abstract Component), SC (Specific Component)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나누어진다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https://lh5.googleusercontent.com/MrHwlqBHkW_P8-XajD1V2ztLDwTn1oiyrgZDLXYPF6SwavrhDzonCZkNgeUxHjK67BpaQ7HGsPStJJ2zo9-KVWoj0xyDqxdanlzCbA8fr3i1k0eH6mhgNNoDCy4wWZJVg0sAZXJ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2062613"/>
            <a:ext cx="573405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2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3395225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GENIVI Architecture</a:t>
            </a:r>
          </a:p>
        </p:txBody>
      </p:sp>
      <p:pic>
        <p:nvPicPr>
          <p:cNvPr id="7170" name="Picture 2" descr="https://lh3.googleusercontent.com/pthEvmDDvZSBHJeg1CCknt_OGiTWKv2XpWAzhMxzqFtt2EhFx3r6F-FQu6aLul-5iR1eie4sd1pC3b_qnodayOMVcljWgrxWR-dcCPQJ-ckHHPlypDMhBea1PGwkyawy80XdJxV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908720"/>
            <a:ext cx="9145016" cy="578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5786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GENIVI Development Environment</a:t>
            </a:r>
          </a:p>
        </p:txBody>
      </p:sp>
      <p:pic>
        <p:nvPicPr>
          <p:cNvPr id="1026" name="Picture 2" descr="https://lh3.googleusercontent.com/jFmSCGiu1f-Gj-Yk-pL6uFMbPcm4eOTvR3HEgm4FT9OK9hWad1-E7aRPhK8p5ieyMHpcPN25GSWIc34DO2S1aRslUsdY9C6fWQkzitDPR7qKhZiHotRkZNSngKr-eZXCUhQDMzv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412776"/>
            <a:ext cx="7139803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7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3588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How to build GENIVI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8544" y="1220559"/>
            <a:ext cx="6323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en-US" altLang="ko-KR" u="sng" dirty="0">
                <a:hlinkClick r:id="rId3"/>
              </a:rPr>
              <a:t>https://github.com/GENIVI/genivi-dev-platform</a:t>
            </a:r>
            <a:endParaRPr lang="en-US" altLang="ko-KR" dirty="0"/>
          </a:p>
          <a:p>
            <a:r>
              <a:rPr lang="en-US" altLang="ko-KR" dirty="0"/>
              <a:t>$ cd </a:t>
            </a:r>
            <a:r>
              <a:rPr lang="en-US" altLang="ko-KR" dirty="0" err="1"/>
              <a:t>genivi</a:t>
            </a:r>
            <a:r>
              <a:rPr lang="en-US" altLang="ko-KR" dirty="0"/>
              <a:t>-dev-platform</a:t>
            </a:r>
          </a:p>
          <a:p>
            <a:r>
              <a:rPr lang="en-US" altLang="ko-KR" dirty="0"/>
              <a:t>$ source init.sh qemux86-64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bitbake</a:t>
            </a:r>
            <a:r>
              <a:rPr lang="en-US" altLang="ko-KR" dirty="0"/>
              <a:t> </a:t>
            </a:r>
            <a:r>
              <a:rPr lang="en-US" altLang="ko-KR" dirty="0" err="1" smtClean="0"/>
              <a:t>genivi</a:t>
            </a:r>
            <a:r>
              <a:rPr lang="en-US" altLang="ko-KR" dirty="0" smtClean="0"/>
              <a:t>-dev-platform</a:t>
            </a:r>
            <a:endParaRPr lang="ko-KR" altLang="en-US" dirty="0"/>
          </a:p>
        </p:txBody>
      </p:sp>
      <p:pic>
        <p:nvPicPr>
          <p:cNvPr id="3076" name="Picture 4" descr="https://lh5.googleusercontent.com/u07SJAs5WgO0A9ynGhN8UZhGXhfzzEqAeMCAoyggriyPuM2ah2_dypGBJlnBkE6TCu-gJ9uc4_oBp4b_AqF41SKYJBmPf9ZYhGP_YfziB0WFgPYjychnrHnQ52IhNgSD8DYhwIW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4" y="2780928"/>
            <a:ext cx="57340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6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994" y="1052736"/>
            <a:ext cx="734489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Name: </a:t>
            </a:r>
            <a:r>
              <a:rPr lang="en-US" altLang="ko-KR" sz="1600" dirty="0" err="1" smtClean="0"/>
              <a:t>Changhyeok</a:t>
            </a:r>
            <a:r>
              <a:rPr lang="en-US" altLang="ko-KR" sz="1600" dirty="0" smtClean="0"/>
              <a:t> Bae (changhyeok.bae@lge.com, </a:t>
            </a:r>
            <a:r>
              <a:rPr lang="en-US" altLang="ko-KR" sz="1600" dirty="0" smtClean="0">
                <a:hlinkClick r:id="rId3"/>
              </a:rPr>
              <a:t>http://www.yocto.co.kr/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Organization: LG Electronics Software Center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Activities: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GENIVI Development Platform (GDP) Maintainer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OpenEmbedded</a:t>
            </a:r>
            <a:r>
              <a:rPr lang="en-US" altLang="ko-KR" sz="1400" dirty="0" smtClean="0"/>
              <a:t> TSC (Technical Steering Committee)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Yocto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Board / Tech </a:t>
            </a:r>
            <a:r>
              <a:rPr lang="en-US" altLang="ko-KR" sz="1400" dirty="0" smtClean="0"/>
              <a:t>Member in LG Electronics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오픈소스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프론티어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기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36664" y="116632"/>
            <a:ext cx="1818126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/>
              <a:t>About me</a:t>
            </a:r>
            <a:endParaRPr lang="en-US" altLang="ko-K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49" y="1485131"/>
            <a:ext cx="4477906" cy="259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005" y="4027620"/>
            <a:ext cx="1716624" cy="21376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64" y="4048654"/>
            <a:ext cx="1744276" cy="2116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129" y="4027621"/>
            <a:ext cx="1744244" cy="21376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0173" y="62112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2014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70429" y="62240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2015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9777" y="62280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2016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64380" y="4870901"/>
            <a:ext cx="4657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2017~ 2018: Automotive Open Source Platform</a:t>
            </a:r>
            <a:br>
              <a:rPr lang="en-US" altLang="ko-KR" sz="1600" dirty="0" smtClean="0">
                <a:solidFill>
                  <a:srgbClr val="FF0000"/>
                </a:solidFill>
              </a:rPr>
            </a:br>
            <a:r>
              <a:rPr lang="en-US" altLang="ko-KR" sz="1600" dirty="0" smtClean="0">
                <a:solidFill>
                  <a:srgbClr val="FF0000"/>
                </a:solidFill>
              </a:rPr>
              <a:t>                 Using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Yocto</a:t>
            </a:r>
            <a:r>
              <a:rPr lang="en-US" altLang="ko-KR" sz="1600" dirty="0" smtClean="0">
                <a:solidFill>
                  <a:srgbClr val="FF0000"/>
                </a:solidFill>
              </a:rPr>
              <a:t> Project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36969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GENIVI Security Team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980728"/>
            <a:ext cx="7632848" cy="56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30059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GENIVI </a:t>
            </a:r>
            <a:r>
              <a:rPr lang="ko-KR" altLang="en-US" sz="2800" dirty="0" smtClean="0">
                <a:latin typeface="+mn-ea"/>
              </a:rPr>
              <a:t>최신 동향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22235" y="6381328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http://www.zdnet.co.kr/news/news_view.asp?artice_id=20170522142956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980728"/>
            <a:ext cx="6264696" cy="52014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2480" y="5301208"/>
            <a:ext cx="3888432" cy="5040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93160" y="980728"/>
            <a:ext cx="3542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GENIVI All Member Meeting</a:t>
            </a:r>
          </a:p>
          <a:p>
            <a:endParaRPr lang="en-US" altLang="ko-KR" dirty="0"/>
          </a:p>
          <a:p>
            <a:r>
              <a:rPr lang="en-US" altLang="ko-KR" dirty="0" smtClean="0"/>
              <a:t>Oct 10-12, 2017</a:t>
            </a:r>
          </a:p>
          <a:p>
            <a:r>
              <a:rPr lang="en-US" altLang="ko-KR" dirty="0" smtClean="0"/>
              <a:t>Grand Hyatt Hotel, Seoul, Korea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6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52943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(Automotive Grade Linux)</a:t>
            </a:r>
          </a:p>
        </p:txBody>
      </p:sp>
      <p:sp>
        <p:nvSpPr>
          <p:cNvPr id="4" name="Text Box 654"/>
          <p:cNvSpPr txBox="1">
            <a:spLocks noChangeArrowheads="1"/>
          </p:cNvSpPr>
          <p:nvPr/>
        </p:nvSpPr>
        <p:spPr bwMode="auto">
          <a:xfrm>
            <a:off x="488504" y="4128610"/>
            <a:ext cx="8909578" cy="153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Linux Foundation Collaborative Project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Leverage Linux and Open Source technologies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Build standardized platform(s) and app framework for the entire industry and for all functions in the vehicle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5601072" y="1340768"/>
            <a:ext cx="4176465" cy="237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 (Fish name)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AA – Agile Albacore – Jan 2016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BB – Brilliant Blowfish – June 2016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 – Charming Chinook – Dec 2016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– Daring Dab – July 2017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EE – Electric Eel – Dec 2017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FF – Funky Flounder – July 2018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137248" y="6273225"/>
            <a:ext cx="6768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http://www.mostforum.com/media/presentations/MOST-Forum-2016-p09-Linux-Foundation.pdf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30" y="1108450"/>
            <a:ext cx="5112568" cy="27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3059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Goals of AGL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200472" y="1680103"/>
            <a:ext cx="9577065" cy="249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Build a single software platform for the entire industry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 70~80% of the starting point for a production project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Reduce fragmentation by combining the best of open 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 an ecosystem of developers, suppliers, expertise all using a single platform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5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5255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Members – 98 Companies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976312"/>
            <a:ext cx="8886825" cy="49053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72880" y="4149080"/>
            <a:ext cx="576064" cy="5760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48944" y="2416473"/>
            <a:ext cx="792088" cy="57606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7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32907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is CODE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4488" y="2636912"/>
            <a:ext cx="92826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i="1" dirty="0" smtClean="0"/>
              <a:t>AGL is a “Code First” organization!</a:t>
            </a:r>
          </a:p>
          <a:p>
            <a:r>
              <a:rPr lang="en-US" altLang="ko-KR" sz="4000" b="1" i="1" dirty="0" smtClean="0"/>
              <a:t>Specifications lead to fragmentation!</a:t>
            </a:r>
            <a:endParaRPr lang="ko-KR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4535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52943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(Automotive Grade Linux)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4016896" y="1052736"/>
            <a:ext cx="5760641" cy="561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Distro: Unified Code Base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Reduce fragmentation, focus on innovation and new features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/ Poky based with AGL specific layers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BSP – Fully supported by manufacturer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Reneses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Porter (M2)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QEMU x86-64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Intel 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Minnowboard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MAX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Community BSP – Best effort by AGL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Raspberry PI 2/3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Qualcomm 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Dragonboard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NXP 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Wandboard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484784"/>
            <a:ext cx="3381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773516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>
                <a:latin typeface="+mn-ea"/>
              </a:rPr>
              <a:t>Brillant</a:t>
            </a:r>
            <a:r>
              <a:rPr lang="en-US" altLang="ko-KR" sz="2800" dirty="0" smtClean="0">
                <a:latin typeface="+mn-ea"/>
              </a:rPr>
              <a:t> Blowfish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200472" y="1680103"/>
            <a:ext cx="9577065" cy="297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Released July 15, 2016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2.0 (Jethro)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Additional BSPs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IVI Audio Manager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IVI Layer Manager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Automated Test Improvements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00" y="290991"/>
            <a:ext cx="17430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3231269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Charming Chinook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200472" y="1680103"/>
            <a:ext cx="9577065" cy="39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Released December 15, 2016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2.1 (</a:t>
            </a:r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Krogoth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SDK available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AGL Apps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AGL Compositor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AGL Home Screen Reference App in </a:t>
            </a:r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Qt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and HTML5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Device Profiles for Telematics, IC, ADAS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Network Manager with </a:t>
            </a:r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Wifi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and LTE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64" y="352904"/>
            <a:ext cx="22669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05537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Daring Dab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200472" y="1680103"/>
            <a:ext cx="9577065" cy="525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Released July 2017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2.2 (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Morty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 Framework Improvements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SOTA Updates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 Framework Service Binders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Manager, Bluetooth, Tuner, CAN signaling, Media Scanner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V2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SDK Improvements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BSPs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Renesas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R-Car 3 M3, TI – Jacinto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Community BSPs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Qualcomm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SnapDragon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820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BeagleBone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Black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68" y="260648"/>
            <a:ext cx="14859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36576" y="1844824"/>
            <a:ext cx="7141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400" dirty="0" err="1"/>
              <a:t>Yocto</a:t>
            </a:r>
            <a:r>
              <a:rPr lang="en-US" altLang="ko-KR" sz="2400" dirty="0"/>
              <a:t> Project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/>
              <a:t>Automotive Open Source Platform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400" dirty="0" smtClean="0"/>
              <a:t>GENIVI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400" dirty="0" smtClean="0"/>
              <a:t>AGL (Automotive Grade Linux)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664" y="116632"/>
            <a:ext cx="1635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/>
              <a:t>Contents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12738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967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0000"/>
                </a:solidFill>
                <a:latin typeface="+mn-ea"/>
              </a:rPr>
              <a:t>Electric Eel - WIP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328935" y="1124744"/>
            <a:ext cx="9577065" cy="409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Will Release Dec, 2017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2.3 (Pyro)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Rework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Layers for headless devices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Window Manager and Graphics Architecture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Screen as an app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Manager architecture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Additional Service Binders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Telephony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CI and Automated Test Improvements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CES 2018 Demo Apps</a:t>
            </a:r>
          </a:p>
        </p:txBody>
      </p:sp>
    </p:spTree>
    <p:extLst>
      <p:ext uri="{BB962C8B-B14F-4D97-AF65-F5344CB8AC3E}">
        <p14:creationId xmlns:p14="http://schemas.microsoft.com/office/powerpoint/2010/main" val="31845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3353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2017 AGL Schedule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56655" y="6505599"/>
            <a:ext cx="81369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http://schd.ws/hosted_files/aglammeu17/8f/AGL%20Roadmap%20Dresden%202017%20AMM.pdf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4" y="1340768"/>
            <a:ext cx="963219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9080756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Roadmap (2017/2018) – </a:t>
            </a:r>
            <a:r>
              <a:rPr lang="en-US" altLang="ko-KR" sz="2400" dirty="0" smtClean="0">
                <a:latin typeface="+mn-ea"/>
              </a:rPr>
              <a:t>Presented in AGL AMM 2017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200472" y="1199679"/>
            <a:ext cx="9577065" cy="409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All APIs available as APP FW service Binders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 (Instrument Cluster), Telematics and other profiles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 Providers as AGL App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Functional Safety Initiative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Screen, Window Manager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Chromium based HTML5 Apps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 Framework Evolution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Hardware System Architecture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56655" y="6505599"/>
            <a:ext cx="81369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http://schd.ws/hosted_files/aglammeu17/8f/AGL%20Roadmap%20Dresden%202017%20AMM.pdf</a:t>
            </a:r>
          </a:p>
        </p:txBody>
      </p:sp>
    </p:spTree>
    <p:extLst>
      <p:ext uri="{BB962C8B-B14F-4D97-AF65-F5344CB8AC3E}">
        <p14:creationId xmlns:p14="http://schemas.microsoft.com/office/powerpoint/2010/main" val="200907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502352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Expert Groups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200472" y="1199679"/>
            <a:ext cx="9577065" cy="449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Framework and Security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Connectivity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Continuous Integration and Automated Test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Graphics and UI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Navigation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Virtualization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Hardware System Architecture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Proposed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Vehicle to Cloud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Split off Security from App FW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56655" y="6505599"/>
            <a:ext cx="81369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http://schd.ws/hosted_files/aglammeu17/8f/AGL%20Roadmap%20Dresden%202017%20AMM.pdf</a:t>
            </a:r>
          </a:p>
        </p:txBody>
      </p:sp>
    </p:spTree>
    <p:extLst>
      <p:ext uri="{BB962C8B-B14F-4D97-AF65-F5344CB8AC3E}">
        <p14:creationId xmlns:p14="http://schemas.microsoft.com/office/powerpoint/2010/main" val="2593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64118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Configuration – Core Distribution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4016896" y="1864072"/>
            <a:ext cx="5745088" cy="32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Stable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release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BSPs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Documentation and tooling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Tooling to allow selection of optional features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Fully supported with updates for at least 6 months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Layer –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agl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9308"/>
            <a:ext cx="39909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59036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Configuration – Extra Features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4016896" y="1864072"/>
            <a:ext cx="5745088" cy="249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Build on AGL Core Distribution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Features are fully tested and supported as part of AGL release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Device profiles (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e.g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Telematics, ADAS) will be provided in AGL Extra Features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Layer –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agl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-extra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8" y="1711424"/>
            <a:ext cx="3943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7809189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Configuration – Community Development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4016896" y="1864072"/>
            <a:ext cx="5745088" cy="249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Place for developing code that may eventually make it into AGL Core or Extra Features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Community BSPs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formal QA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Layer –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agl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" y="1340768"/>
            <a:ext cx="39814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68499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Configuration – Demonstrator Code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4016896" y="1864072"/>
            <a:ext cx="5745088" cy="129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Code developed to demonstrate specific features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Layer –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agl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-demo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4"/>
            <a:ext cx="39433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4466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Release Management</a:t>
            </a:r>
          </a:p>
        </p:txBody>
      </p:sp>
      <p:sp>
        <p:nvSpPr>
          <p:cNvPr id="5" name="Text Box 654"/>
          <p:cNvSpPr txBox="1">
            <a:spLocks noChangeArrowheads="1"/>
          </p:cNvSpPr>
          <p:nvPr/>
        </p:nvSpPr>
        <p:spPr bwMode="auto">
          <a:xfrm>
            <a:off x="4016896" y="1864072"/>
            <a:ext cx="5745088" cy="32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Twice per year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AGL Core Distribution and Extra Features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Full test results for reference BSPs</a:t>
            </a:r>
          </a:p>
          <a:p>
            <a:pPr marL="741363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AS-IS demo code, Community Developed features, and BSPs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LTS (2+ years) for selected releases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Daily snapshot builds for specific configuration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21" y="1556792"/>
            <a:ext cx="38385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2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4466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Release Management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412776"/>
            <a:ext cx="84677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8504" y="2780928"/>
            <a:ext cx="397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4000" dirty="0" err="1" smtClean="0">
                <a:latin typeface="+mj-ea"/>
                <a:ea typeface="+mj-ea"/>
              </a:rPr>
              <a:t>Yocto</a:t>
            </a:r>
            <a:r>
              <a:rPr lang="en-US" altLang="ko-KR" sz="4000" dirty="0" smtClean="0">
                <a:latin typeface="+mj-ea"/>
                <a:ea typeface="+mj-ea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4575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9919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</a:t>
            </a:r>
            <a:r>
              <a:rPr lang="en-US" altLang="ko-KR" sz="2800" dirty="0" err="1" smtClean="0">
                <a:latin typeface="+mn-ea"/>
              </a:rPr>
              <a:t>Yocto</a:t>
            </a:r>
            <a:r>
              <a:rPr lang="en-US" altLang="ko-KR" sz="2800" dirty="0" smtClean="0">
                <a:latin typeface="+mn-ea"/>
              </a:rPr>
              <a:t> Layers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1686215"/>
            <a:ext cx="3838575" cy="3819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40" y="1686215"/>
            <a:ext cx="2495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918876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Architecture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908720"/>
            <a:ext cx="74295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5309852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Development Environment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1196752"/>
            <a:ext cx="60483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6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31117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How to build AGL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8544" y="1124744"/>
            <a:ext cx="7534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 repo </a:t>
            </a:r>
            <a:r>
              <a:rPr lang="en-US" altLang="ko-KR" dirty="0" err="1"/>
              <a:t>init</a:t>
            </a:r>
            <a:r>
              <a:rPr lang="en-US" altLang="ko-KR" dirty="0"/>
              <a:t> -u </a:t>
            </a:r>
            <a:r>
              <a:rPr lang="en-US" altLang="ko-KR" u="sng" dirty="0">
                <a:hlinkClick r:id="rId3"/>
              </a:rPr>
              <a:t>https://gerrit.automotivelinux.org/gerrit/AGL/AGL-repo</a:t>
            </a:r>
            <a:endParaRPr lang="en-US" altLang="ko-KR" dirty="0"/>
          </a:p>
          <a:p>
            <a:r>
              <a:rPr lang="en-US" altLang="ko-KR" dirty="0"/>
              <a:t>$ repo sync</a:t>
            </a:r>
          </a:p>
          <a:p>
            <a:r>
              <a:rPr lang="en-US" altLang="ko-KR" dirty="0" smtClean="0"/>
              <a:t>$ </a:t>
            </a:r>
            <a:r>
              <a:rPr lang="en-US" altLang="ko-KR" dirty="0"/>
              <a:t>source meta-agl/scripts/aglsetup.sh -m </a:t>
            </a:r>
            <a:r>
              <a:rPr lang="en-US" altLang="ko-KR" b="1" dirty="0">
                <a:solidFill>
                  <a:srgbClr val="FF0000"/>
                </a:solidFill>
              </a:rPr>
              <a:t>qemux86-64</a:t>
            </a:r>
            <a:r>
              <a:rPr lang="en-US" altLang="ko-KR" dirty="0"/>
              <a:t> </a:t>
            </a:r>
            <a:r>
              <a:rPr lang="en-US" altLang="ko-KR" dirty="0" err="1"/>
              <a:t>agl</a:t>
            </a:r>
            <a:r>
              <a:rPr lang="en-US" altLang="ko-KR" dirty="0"/>
              <a:t>-all-features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bitbake</a:t>
            </a:r>
            <a:r>
              <a:rPr lang="en-US" altLang="ko-KR" dirty="0"/>
              <a:t> </a:t>
            </a:r>
            <a:r>
              <a:rPr lang="en-US" altLang="ko-KR" dirty="0" err="1"/>
              <a:t>agl</a:t>
            </a:r>
            <a:r>
              <a:rPr lang="en-US" altLang="ko-KR" dirty="0"/>
              <a:t>-demo-platform</a:t>
            </a:r>
          </a:p>
          <a:p>
            <a:endParaRPr lang="ko-KR" altLang="en-US" dirty="0"/>
          </a:p>
        </p:txBody>
      </p:sp>
      <p:pic>
        <p:nvPicPr>
          <p:cNvPr id="2050" name="Picture 2" descr="https://lh3.googleusercontent.com/tYhD-sKoZns9ZRW-7IUCF3VTOIgajcRr5SL7c0cXqElpScjrxfNaf7SOMNNOaWTJTEdTEVvrq4sQyx03-5SsZw51Cijeev_j6avhc_8qTuJwB_U1x6CjWeDV_y85WqjCFEUFSXW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2636912"/>
            <a:ext cx="203835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7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47150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AGL Application Framework</a:t>
            </a:r>
          </a:p>
        </p:txBody>
      </p:sp>
      <p:pic>
        <p:nvPicPr>
          <p:cNvPr id="1026" name="Picture 2" descr="https://lh3.googleusercontent.com/zwxYizuPgRgJnKOkk4BHpq_yTLXpjzfB6vosS-yMxho66O3maqm4d2QOE5eSeSI4SJhf-XtB2xmnJ5ORFa9AYHx31iEqrKcdUE0R6djKxzuCgduWYYPSxCSSKCnD_5wO3a1R_ND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" y="1149495"/>
            <a:ext cx="502902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85484" y="1484784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 SECURITY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MANAGER: SMACK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컨텍스트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규칙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그룹 등의 데이터베이스를 </a:t>
            </a:r>
            <a:r>
              <a:rPr lang="ko-KR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생성</a:t>
            </a:r>
            <a:endParaRPr lang="en-US" altLang="ko-K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 CYNARA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SECURITY MANAGER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에서 생성한 규칙을 기반으로 사용자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응용 프로그램별로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API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접근 권한을 </a:t>
            </a:r>
            <a:r>
              <a:rPr lang="ko-KR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처리</a:t>
            </a:r>
            <a:endParaRPr lang="en-US" altLang="ko-K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afm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-system-daemon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응용 프로그램 설치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제거를 </a:t>
            </a:r>
            <a:r>
              <a:rPr lang="ko-KR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담당</a:t>
            </a:r>
            <a:endParaRPr lang="en-US" altLang="ko-K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afm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</a:rPr>
              <a:t>-user-daemon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응용 프로그램 상태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사용자 컨텍스트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시작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중지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종료와 같은 생명주기를 </a:t>
            </a:r>
            <a:r>
              <a:rPr lang="ko-KR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관리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5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4785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ALS </a:t>
            </a:r>
            <a:r>
              <a:rPr lang="ko-KR" altLang="en-US" sz="2800" dirty="0" smtClean="0">
                <a:latin typeface="+mn-ea"/>
              </a:rPr>
              <a:t>최신 동향</a:t>
            </a:r>
            <a:endParaRPr lang="en-US" altLang="ko-KR" sz="28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081136"/>
            <a:ext cx="3995484" cy="32119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22235" y="6381328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http://www.yocto.co.kr/2017/06/automotive-linux-summit-als-2017.html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0472" y="1412776"/>
            <a:ext cx="55143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ALS (Automotive Linux Summit) 2017 </a:t>
            </a:r>
            <a:r>
              <a:rPr lang="ko-KR" altLang="en-US" dirty="0" smtClean="0"/>
              <a:t>참석</a:t>
            </a:r>
            <a:endParaRPr lang="en-US" altLang="ko-KR" dirty="0" smtClean="0"/>
          </a:p>
          <a:p>
            <a:r>
              <a:rPr lang="en-US" altLang="ko-KR" dirty="0" smtClean="0"/>
              <a:t>Place: Tokyo (5/31 ~ 6/2)</a:t>
            </a:r>
          </a:p>
          <a:p>
            <a:endParaRPr lang="en-US" altLang="ko-KR" dirty="0"/>
          </a:p>
          <a:p>
            <a:r>
              <a:rPr lang="en-US" altLang="ko-KR" dirty="0" smtClean="0"/>
              <a:t>Toyota </a:t>
            </a:r>
            <a:r>
              <a:rPr lang="ko-KR" altLang="en-US" dirty="0" smtClean="0"/>
              <a:t>가 주도하고 일본 업체들이 많이 참석하는 </a:t>
            </a:r>
            <a:endParaRPr lang="en-US" altLang="ko-KR" dirty="0" smtClean="0"/>
          </a:p>
          <a:p>
            <a:r>
              <a:rPr lang="ko-KR" altLang="en-US" dirty="0" smtClean="0"/>
              <a:t>오픈 소스 단체로 느껴짐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GENVI</a:t>
            </a:r>
            <a:r>
              <a:rPr lang="ko-KR" altLang="en-US" dirty="0" smtClean="0"/>
              <a:t>에 비해 확실히 올라오는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코드량과</a:t>
            </a:r>
            <a:endParaRPr lang="en-US" altLang="ko-KR" dirty="0" smtClean="0"/>
          </a:p>
          <a:p>
            <a:r>
              <a:rPr lang="ko-KR" altLang="en-US" dirty="0" smtClean="0"/>
              <a:t>내용이 많음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참고로 </a:t>
            </a:r>
            <a:r>
              <a:rPr lang="en-US" altLang="ko-KR" dirty="0" smtClean="0"/>
              <a:t>TIZEN IVI</a:t>
            </a:r>
            <a:r>
              <a:rPr lang="ko-KR" altLang="en-US" dirty="0" smtClean="0"/>
              <a:t>는 명목만 유지하는 수준으로</a:t>
            </a:r>
            <a:endParaRPr lang="en-US" altLang="ko-KR" dirty="0" smtClean="0"/>
          </a:p>
          <a:p>
            <a:r>
              <a:rPr lang="en-US" altLang="ko-KR" dirty="0" smtClean="0"/>
              <a:t>Intel</a:t>
            </a:r>
            <a:r>
              <a:rPr lang="ko-KR" altLang="en-US" dirty="0" smtClean="0"/>
              <a:t>이 외주 업체에게 펀드를 주고 유지하는 형태임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00472" y="4750110"/>
            <a:ext cx="38225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AGL All Member Meeting</a:t>
            </a:r>
          </a:p>
          <a:p>
            <a:endParaRPr lang="en-US" altLang="ko-KR" dirty="0"/>
          </a:p>
          <a:p>
            <a:r>
              <a:rPr lang="en-US" altLang="ko-KR" dirty="0" smtClean="0"/>
              <a:t>Oct 18-19, 2017</a:t>
            </a:r>
          </a:p>
          <a:p>
            <a:r>
              <a:rPr lang="en-US" altLang="ko-KR" dirty="0" smtClean="0"/>
              <a:t>Hilton Dresden, Dresden, Germany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0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6699142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The Layers of AGL / GENIVI Distribution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114425"/>
            <a:ext cx="89535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25552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GENIVI </a:t>
            </a:r>
            <a:r>
              <a:rPr lang="en-US" altLang="ko-KR" sz="2800" dirty="0" err="1" smtClean="0">
                <a:latin typeface="+mn-ea"/>
              </a:rPr>
              <a:t>vs</a:t>
            </a:r>
            <a:r>
              <a:rPr lang="en-US" altLang="ko-KR" sz="2800" dirty="0" smtClean="0">
                <a:latin typeface="+mn-ea"/>
              </a:rPr>
              <a:t> AGL</a:t>
            </a:r>
          </a:p>
        </p:txBody>
      </p:sp>
      <p:sp>
        <p:nvSpPr>
          <p:cNvPr id="4" name="Text Box 654"/>
          <p:cNvSpPr txBox="1">
            <a:spLocks noChangeArrowheads="1"/>
          </p:cNvSpPr>
          <p:nvPr/>
        </p:nvSpPr>
        <p:spPr bwMode="auto">
          <a:xfrm>
            <a:off x="579926" y="908720"/>
            <a:ext cx="8909578" cy="369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GENIVI is “Bring Your Own Platform”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 IVI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Multiple supplier can be compliant to GENIVI Specification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Different starting points</a:t>
            </a:r>
          </a:p>
          <a:p>
            <a:pPr>
              <a:lnSpc>
                <a:spcPct val="130000"/>
              </a:lnSpc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AGL is “Code first”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OEMs and suppliers use the same software base as starting point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Not For IVI, All Vehicle (Telematics …)</a:t>
            </a:r>
          </a:p>
          <a:p>
            <a:pPr>
              <a:lnSpc>
                <a:spcPct val="130000"/>
              </a:lnSpc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Collaborating on selected software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401107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84848" y="2780928"/>
            <a:ext cx="26180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10891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4" y="116632"/>
            <a:ext cx="1776512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Reference</a:t>
            </a:r>
          </a:p>
        </p:txBody>
      </p:sp>
      <p:sp>
        <p:nvSpPr>
          <p:cNvPr id="4" name="Text Box 654"/>
          <p:cNvSpPr txBox="1">
            <a:spLocks noChangeArrowheads="1"/>
          </p:cNvSpPr>
          <p:nvPr/>
        </p:nvSpPr>
        <p:spPr bwMode="auto">
          <a:xfrm>
            <a:off x="488504" y="980728"/>
            <a:ext cx="6408712" cy="26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6" tIns="45676" rIns="91346" bIns="4567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5613" indent="-112713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2813" indent="-228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0013" indent="-3444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7213" indent="-458788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http://www.yoctoproject.org/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https://www.openwrt.org/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http://www.yocto.co.kr/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https://www.genivi.org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/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://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www.automotivelinux.org/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2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116632"/>
            <a:ext cx="2269532" cy="65537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/>
              <a:t>Build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2480" y="4654877"/>
            <a:ext cx="928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975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Embedded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Linux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가 보편화 되면서 다양한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cross platform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에 맞는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Build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요구사항 증가</a:t>
            </a:r>
          </a:p>
          <a:p>
            <a:pPr marL="285750" lvl="0" indent="-285750" defTabSz="180975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Kernel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toolchain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등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target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에 맞는 </a:t>
            </a:r>
            <a:r>
              <a:rPr lang="en-US" altLang="ko-KR" dirty="0" err="1">
                <a:solidFill>
                  <a:prstClr val="black"/>
                </a:solidFill>
                <a:latin typeface="+mn-ea"/>
              </a:rPr>
              <a:t>rootfs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이미지를 만들어 주는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build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tool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706"/>
          <a:stretch>
            <a:fillRect/>
          </a:stretch>
        </p:blipFill>
        <p:spPr bwMode="auto">
          <a:xfrm>
            <a:off x="2648744" y="2568463"/>
            <a:ext cx="1568009" cy="128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755" y="1556792"/>
            <a:ext cx="16859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2268190"/>
            <a:ext cx="1183186" cy="116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79" y="1163129"/>
            <a:ext cx="2113943" cy="82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1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43456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Embedded Linux Services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980728"/>
            <a:ext cx="8740204" cy="48965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4488" y="6009528"/>
            <a:ext cx="943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https://www.mistralsolutions.com/product-engineering-services/expertise/embedded-linux-services/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21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464" y="116632"/>
            <a:ext cx="570156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+mn-ea"/>
              </a:rPr>
              <a:t>Build System for Embedded Linux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1196752"/>
            <a:ext cx="7344816" cy="4937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1112" y="1268760"/>
            <a:ext cx="194421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Toolchain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067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116632"/>
            <a:ext cx="2469843" cy="65537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 smtClean="0"/>
              <a:t>Yocto</a:t>
            </a:r>
            <a:r>
              <a:rPr lang="en-US" altLang="ko-KR" sz="2800" dirty="0" smtClean="0"/>
              <a:t> Project?</a:t>
            </a:r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1052736"/>
            <a:ext cx="8654649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5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35700</TotalTime>
  <Words>1835</Words>
  <Application>Microsoft Office PowerPoint</Application>
  <PresentationFormat>A4 용지(210x297mm)</PresentationFormat>
  <Paragraphs>460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HY엽서M</vt:lpstr>
      <vt:lpstr>나눔고딕</vt:lpstr>
      <vt:lpstr>맑은 고딕</vt:lpstr>
      <vt:lpstr>Arial</vt:lpstr>
      <vt:lpstr>Gill Sans MT</vt:lpstr>
      <vt:lpstr>Tahoma</vt:lpstr>
      <vt:lpstr>Wingdings</vt:lpstr>
      <vt:lpstr>Office 테마</vt:lpstr>
      <vt:lpstr>Automotive Open Source Platform Using Yocto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webOS Architecture &amp; porting</dc:title>
  <dc:creator>admin</dc:creator>
  <cp:lastModifiedBy>Windows 사용자</cp:lastModifiedBy>
  <cp:revision>3130</cp:revision>
  <cp:lastPrinted>2014-11-24T09:14:16Z</cp:lastPrinted>
  <dcterms:created xsi:type="dcterms:W3CDTF">2013-10-21T02:04:24Z</dcterms:created>
  <dcterms:modified xsi:type="dcterms:W3CDTF">2017-11-09T16:03:08Z</dcterms:modified>
</cp:coreProperties>
</file>